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handoutMasterIdLst>
    <p:handoutMasterId r:id="rId29"/>
  </p:handout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4" r:id="rId16"/>
    <p:sldId id="284" r:id="rId17"/>
    <p:sldId id="283" r:id="rId18"/>
    <p:sldId id="280" r:id="rId19"/>
    <p:sldId id="275" r:id="rId20"/>
    <p:sldId id="276" r:id="rId21"/>
    <p:sldId id="282" r:id="rId22"/>
    <p:sldId id="271" r:id="rId23"/>
    <p:sldId id="273" r:id="rId24"/>
    <p:sldId id="272" r:id="rId25"/>
    <p:sldId id="278" r:id="rId26"/>
    <p:sldId id="277" r:id="rId27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5292D39-88F0-0043-81FC-BBB59711635E}">
          <p14:sldIdLst>
            <p14:sldId id="257"/>
          </p14:sldIdLst>
        </p14:section>
        <p14:section name="Preamble" id="{19B5A330-37D7-7E42-805A-9CDF58BCB080}">
          <p14:sldIdLst>
            <p14:sldId id="258"/>
            <p14:sldId id="259"/>
            <p14:sldId id="260"/>
            <p14:sldId id="261"/>
            <p14:sldId id="262"/>
            <p14:sldId id="263"/>
            <p14:sldId id="264"/>
          </p14:sldIdLst>
        </p14:section>
        <p14:section name="Introduction" id="{4B62D079-7EB2-1B41-803F-333BB6716EAE}">
          <p14:sldIdLst>
            <p14:sldId id="265"/>
            <p14:sldId id="266"/>
            <p14:sldId id="267"/>
            <p14:sldId id="268"/>
            <p14:sldId id="269"/>
            <p14:sldId id="270"/>
            <p14:sldId id="274"/>
            <p14:sldId id="284"/>
            <p14:sldId id="283"/>
            <p14:sldId id="280"/>
          </p14:sldIdLst>
        </p14:section>
        <p14:section name="Current development" id="{4E030C03-E991-BB4A-B43B-A6706656A829}">
          <p14:sldIdLst>
            <p14:sldId id="275"/>
            <p14:sldId id="276"/>
            <p14:sldId id="282"/>
            <p14:sldId id="271"/>
            <p14:sldId id="273"/>
            <p14:sldId id="272"/>
            <p14:sldId id="278"/>
          </p14:sldIdLst>
        </p14:section>
        <p14:section name="Conclusion" id="{380BD106-F836-CC41-97E9-1FCCE72A4F13}">
          <p14:sldIdLst>
            <p14:sldId id="277"/>
          </p14:sldIdLst>
        </p14:section>
        <p14:section name="Backup" id="{7BD4EBC7-A5E4-DC4A-A914-C6DC53A7EA34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frameSlides="1"/>
  <p:clrMru>
    <a:srgbClr val="953635"/>
    <a:srgbClr val="011E39"/>
    <a:srgbClr val="307AB6"/>
    <a:srgbClr val="287FB8"/>
    <a:srgbClr val="C4C4C4"/>
    <a:srgbClr val="FEC40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135" autoAdjust="0"/>
    <p:restoredTop sz="92346" autoAdjust="0"/>
  </p:normalViewPr>
  <p:slideViewPr>
    <p:cSldViewPr snapToGrid="0" snapToObjects="1">
      <p:cViewPr varScale="1">
        <p:scale>
          <a:sx n="152" d="100"/>
          <a:sy n="152" d="100"/>
        </p:scale>
        <p:origin x="856" y="11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85CB84-19FB-2A4D-8F75-2FF208A1881D}" type="datetimeFigureOut">
              <a:rPr lang="en-US" smtClean="0"/>
              <a:t>1/16/19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2B1245-2ADA-5B49-8A7A-FD5F95EC68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91678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41615A-ABF3-D547-95FA-0325E8040181}" type="datetimeFigureOut">
              <a:rPr lang="en-US" smtClean="0"/>
              <a:t>1/16/19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CC2540-879B-534D-8439-0BBA823BBF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16735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00B4B8-D5CE-B24B-AE1C-473854A1548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831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</a:t>
            </a:r>
            <a:r>
              <a:rPr lang="en-US" baseline="0" dirty="0"/>
              <a:t> is an overview of how signac manages data (left) and signac-flow manages workflows (right). </a:t>
            </a:r>
            <a:endParaRPr lang="en-US" b="1" baseline="0" dirty="0"/>
          </a:p>
          <a:p>
            <a:endParaRPr lang="en-US" baseline="0" dirty="0"/>
          </a:p>
          <a:p>
            <a:r>
              <a:rPr lang="en-US" baseline="0" dirty="0"/>
              <a:t>The workspace consists of individual data containers, called jobs, where each job is associated with a distinct metadata mapping (state point).</a:t>
            </a:r>
          </a:p>
          <a:p>
            <a:endParaRPr lang="en-US" baseline="0" dirty="0"/>
          </a:p>
          <a:p>
            <a:r>
              <a:rPr lang="en-US" baseline="0" dirty="0"/>
              <a:t>The workflow consists of operations that are linked through condition functions. The operations and conditions form a directed graph.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00B4B8-D5CE-B24B-AE1C-473854A1548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2552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</a:t>
            </a:r>
            <a:r>
              <a:rPr lang="en-US" baseline="0" dirty="0"/>
              <a:t> is an overview of how signac manages data (left) and signac-flow manages workflows (right). </a:t>
            </a:r>
            <a:endParaRPr lang="en-US" b="1" baseline="0" dirty="0"/>
          </a:p>
          <a:p>
            <a:endParaRPr lang="en-US" baseline="0" dirty="0"/>
          </a:p>
          <a:p>
            <a:r>
              <a:rPr lang="en-US" baseline="0" dirty="0"/>
              <a:t>The workspace consists of individual data containers, called jobs, where each job is associated with a distinct metadata mapping (state point).</a:t>
            </a:r>
          </a:p>
          <a:p>
            <a:endParaRPr lang="en-US" baseline="0" dirty="0"/>
          </a:p>
          <a:p>
            <a:r>
              <a:rPr lang="en-US" baseline="0" dirty="0"/>
              <a:t>The workflow consists of operations that are linked through condition functions. The operations and conditions form a directed graph.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00B4B8-D5CE-B24B-AE1C-473854A1548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93890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</a:t>
            </a:r>
            <a:r>
              <a:rPr lang="en-US" baseline="0" dirty="0"/>
              <a:t> is an overview of how signac manages data (left) and signac-flow manages workflows (right). </a:t>
            </a:r>
            <a:endParaRPr lang="en-US" b="1" baseline="0" dirty="0"/>
          </a:p>
          <a:p>
            <a:endParaRPr lang="en-US" baseline="0" dirty="0"/>
          </a:p>
          <a:p>
            <a:r>
              <a:rPr lang="en-US" baseline="0" dirty="0"/>
              <a:t>The workspace consists of individual data containers, called jobs, where each job is associated with a distinct metadata mapping (state point).</a:t>
            </a:r>
          </a:p>
          <a:p>
            <a:endParaRPr lang="en-US" baseline="0" dirty="0"/>
          </a:p>
          <a:p>
            <a:r>
              <a:rPr lang="en-US" baseline="0" dirty="0"/>
              <a:t>The workflow consists of operations that are linked through condition functions. The operations and conditions form a directed graph.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00B4B8-D5CE-B24B-AE1C-473854A1548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830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</a:t>
            </a:r>
            <a:r>
              <a:rPr lang="en-US" baseline="0" dirty="0"/>
              <a:t> is an overview of how signac manages data (left) and signac-flow manages workflows (right). </a:t>
            </a:r>
            <a:endParaRPr lang="en-US" b="1" baseline="0" dirty="0"/>
          </a:p>
          <a:p>
            <a:endParaRPr lang="en-US" baseline="0" dirty="0"/>
          </a:p>
          <a:p>
            <a:r>
              <a:rPr lang="en-US" baseline="0" dirty="0"/>
              <a:t>The workspace consists of individual data containers, called jobs, where each job is associated with a distinct metadata mapping (state point).</a:t>
            </a:r>
          </a:p>
          <a:p>
            <a:endParaRPr lang="en-US" baseline="0" dirty="0"/>
          </a:p>
          <a:p>
            <a:r>
              <a:rPr lang="en-US" baseline="0" dirty="0"/>
              <a:t>The workflow consists of operations that are linked through condition functions. The operations and conditions form a directed graph.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00B4B8-D5CE-B24B-AE1C-473854A1548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6918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Sources:</a:t>
            </a:r>
          </a:p>
          <a:p>
            <a:r>
              <a:rPr lang="en-US" dirty="0"/>
              <a:t>&lt;div&gt;Icons made by &lt;a </a:t>
            </a:r>
            <a:r>
              <a:rPr lang="en-US" dirty="0" err="1"/>
              <a:t>href</a:t>
            </a:r>
            <a:r>
              <a:rPr lang="en-US" dirty="0"/>
              <a:t>="http://</a:t>
            </a:r>
            <a:r>
              <a:rPr lang="en-US" dirty="0" err="1"/>
              <a:t>www.freepik.com</a:t>
            </a:r>
            <a:r>
              <a:rPr lang="en-US" dirty="0"/>
              <a:t>" title="</a:t>
            </a:r>
            <a:r>
              <a:rPr lang="en-US" dirty="0" err="1"/>
              <a:t>Freepik</a:t>
            </a:r>
            <a:r>
              <a:rPr lang="en-US" dirty="0"/>
              <a:t>"&gt;</a:t>
            </a:r>
            <a:r>
              <a:rPr lang="en-US" dirty="0" err="1"/>
              <a:t>Freepik</a:t>
            </a:r>
            <a:r>
              <a:rPr lang="en-US" dirty="0"/>
              <a:t>&lt;/a&gt; from &lt;a </a:t>
            </a:r>
            <a:r>
              <a:rPr lang="en-US" dirty="0" err="1"/>
              <a:t>href</a:t>
            </a:r>
            <a:r>
              <a:rPr lang="en-US" dirty="0"/>
              <a:t>="https://</a:t>
            </a:r>
            <a:r>
              <a:rPr lang="en-US" dirty="0" err="1"/>
              <a:t>www.flaticon.com</a:t>
            </a:r>
            <a:r>
              <a:rPr lang="en-US" dirty="0"/>
              <a:t>/" title="</a:t>
            </a:r>
            <a:r>
              <a:rPr lang="en-US" dirty="0" err="1"/>
              <a:t>Flaticon</a:t>
            </a:r>
            <a:r>
              <a:rPr lang="en-US" dirty="0"/>
              <a:t>"&gt;</a:t>
            </a:r>
            <a:r>
              <a:rPr lang="en-US" dirty="0" err="1"/>
              <a:t>www.flaticon.com</a:t>
            </a:r>
            <a:r>
              <a:rPr lang="en-US" dirty="0"/>
              <a:t>&lt;/a&gt; is licensed by &lt;a </a:t>
            </a:r>
            <a:r>
              <a:rPr lang="en-US" dirty="0" err="1"/>
              <a:t>href</a:t>
            </a:r>
            <a:r>
              <a:rPr lang="en-US" dirty="0"/>
              <a:t>="http://</a:t>
            </a:r>
            <a:r>
              <a:rPr lang="en-US" dirty="0" err="1"/>
              <a:t>creativecommons.org</a:t>
            </a:r>
            <a:r>
              <a:rPr lang="en-US" dirty="0"/>
              <a:t>/licenses/by/3.0/" title="Creative Commons BY 3.0" target="_blank"&gt;CC 3.0 BY&lt;/a&gt;&lt;/div&gt;</a:t>
            </a:r>
          </a:p>
          <a:p>
            <a:r>
              <a:rPr lang="en-US" dirty="0"/>
              <a:t>&lt;div&gt;Icons made by &lt;a </a:t>
            </a:r>
            <a:r>
              <a:rPr lang="en-US" dirty="0" err="1"/>
              <a:t>href</a:t>
            </a:r>
            <a:r>
              <a:rPr lang="en-US" dirty="0"/>
              <a:t>="https://</a:t>
            </a:r>
            <a:r>
              <a:rPr lang="en-US" dirty="0" err="1"/>
              <a:t>www.flaticon.com</a:t>
            </a:r>
            <a:r>
              <a:rPr lang="en-US" dirty="0"/>
              <a:t>/authors/</a:t>
            </a:r>
            <a:r>
              <a:rPr lang="en-US" dirty="0" err="1"/>
              <a:t>smashicons</a:t>
            </a:r>
            <a:r>
              <a:rPr lang="en-US" dirty="0"/>
              <a:t>" title="</a:t>
            </a:r>
            <a:r>
              <a:rPr lang="en-US" dirty="0" err="1"/>
              <a:t>Smashicons</a:t>
            </a:r>
            <a:r>
              <a:rPr lang="en-US" dirty="0"/>
              <a:t>"&gt;</a:t>
            </a:r>
            <a:r>
              <a:rPr lang="en-US" dirty="0" err="1"/>
              <a:t>Smashicons</a:t>
            </a:r>
            <a:r>
              <a:rPr lang="en-US" dirty="0"/>
              <a:t>&lt;/a&gt; from &lt;a </a:t>
            </a:r>
            <a:r>
              <a:rPr lang="en-US" dirty="0" err="1"/>
              <a:t>href</a:t>
            </a:r>
            <a:r>
              <a:rPr lang="en-US" dirty="0"/>
              <a:t>="https://</a:t>
            </a:r>
            <a:r>
              <a:rPr lang="en-US" dirty="0" err="1"/>
              <a:t>www.flaticon.com</a:t>
            </a:r>
            <a:r>
              <a:rPr lang="en-US" dirty="0"/>
              <a:t>/" title="</a:t>
            </a:r>
            <a:r>
              <a:rPr lang="en-US" dirty="0" err="1"/>
              <a:t>Flaticon</a:t>
            </a:r>
            <a:r>
              <a:rPr lang="en-US" dirty="0"/>
              <a:t>"&gt;</a:t>
            </a:r>
            <a:r>
              <a:rPr lang="en-US" dirty="0" err="1"/>
              <a:t>www.flaticon.com</a:t>
            </a:r>
            <a:r>
              <a:rPr lang="en-US" dirty="0"/>
              <a:t>&lt;/a&gt; is licensed by &lt;a </a:t>
            </a:r>
            <a:r>
              <a:rPr lang="en-US" dirty="0" err="1"/>
              <a:t>href</a:t>
            </a:r>
            <a:r>
              <a:rPr lang="en-US" dirty="0"/>
              <a:t>="http://</a:t>
            </a:r>
            <a:r>
              <a:rPr lang="en-US" dirty="0" err="1"/>
              <a:t>creativecommons.org</a:t>
            </a:r>
            <a:r>
              <a:rPr lang="en-US" dirty="0"/>
              <a:t>/licenses/by/3.0/" title="Creative Commons BY 3.0" target="_blank"&gt;CC 3.0 BY&lt;/a&gt;&lt;/div&gt;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00B4B8-D5CE-B24B-AE1C-473854A1548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9336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website is the primary gateway for new users to</a:t>
            </a:r>
            <a:r>
              <a:rPr lang="en-US" baseline="0" dirty="0"/>
              <a:t> learn about the project, read news, and find support resources.</a:t>
            </a:r>
          </a:p>
          <a:p>
            <a:endParaRPr lang="en-US" baseline="0" dirty="0"/>
          </a:p>
          <a:p>
            <a:r>
              <a:rPr lang="en-US" baseline="0" dirty="0"/>
              <a:t>The signac-docs website is the primary technical support resource.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00B4B8-D5CE-B24B-AE1C-473854A1548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1720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We</a:t>
            </a:r>
            <a:r>
              <a:rPr lang="en-US" b="1" baseline="0" dirty="0"/>
              <a:t> need to briefly list what we’ll be doing over the next year. And, thinking ahead to the renewal, what is the continued development for </a:t>
            </a:r>
            <a:r>
              <a:rPr lang="en-US" b="1" baseline="0" dirty="0" err="1"/>
              <a:t>signac</a:t>
            </a:r>
            <a:r>
              <a:rPr lang="en-US" b="1" baseline="0" dirty="0"/>
              <a:t>?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00B4B8-D5CE-B24B-AE1C-473854A1548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27306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Points to state:</a:t>
            </a:r>
          </a:p>
          <a:p>
            <a:r>
              <a:rPr lang="en-US" dirty="0"/>
              <a:t>How do you select data?</a:t>
            </a:r>
            <a:r>
              <a:rPr lang="en-US" baseline="0" dirty="0"/>
              <a:t> How do you search? How do you subset?</a:t>
            </a:r>
          </a:p>
          <a:p>
            <a:r>
              <a:rPr lang="en-US" baseline="0" dirty="0"/>
              <a:t>How do you automate the workflow? Do you just run each step manually? How do you avoid human error in the sequence?</a:t>
            </a:r>
          </a:p>
          <a:p>
            <a:r>
              <a:rPr lang="en-US" baseline="0" dirty="0"/>
              <a:t>How do you modify script generation? How do you switch between schedulers?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CC2540-879B-534D-8439-0BBA823BBFB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6992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Points to state:</a:t>
            </a:r>
          </a:p>
          <a:p>
            <a:r>
              <a:rPr lang="en-US" dirty="0"/>
              <a:t>How do you select data?</a:t>
            </a:r>
            <a:r>
              <a:rPr lang="en-US" baseline="0" dirty="0"/>
              <a:t> How do you search? How do you subset?</a:t>
            </a:r>
          </a:p>
          <a:p>
            <a:r>
              <a:rPr lang="en-US" baseline="0" dirty="0"/>
              <a:t>How do you automate the workflow? Do you just run each step manually? How do you avoid human error in the sequence?</a:t>
            </a:r>
          </a:p>
          <a:p>
            <a:r>
              <a:rPr lang="en-US" baseline="0" dirty="0"/>
              <a:t>How do you modify script generation? How do you switch between schedulers?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CC2540-879B-534D-8439-0BBA823BBFB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583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Points to state:</a:t>
            </a:r>
          </a:p>
          <a:p>
            <a:r>
              <a:rPr lang="en-US" dirty="0"/>
              <a:t>How do you select data?</a:t>
            </a:r>
            <a:r>
              <a:rPr lang="en-US" baseline="0" dirty="0"/>
              <a:t> How do you search? How do you subset?</a:t>
            </a:r>
          </a:p>
          <a:p>
            <a:r>
              <a:rPr lang="en-US" baseline="0" dirty="0"/>
              <a:t>How do you automate the workflow? Do you just run each step manually? How do you avoid human error in the sequence?</a:t>
            </a:r>
          </a:p>
          <a:p>
            <a:r>
              <a:rPr lang="en-US" baseline="0" dirty="0"/>
              <a:t>How do you modify script generation? How do you switch between schedulers?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CC2540-879B-534D-8439-0BBA823BBFB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2564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Points to state:</a:t>
            </a:r>
          </a:p>
          <a:p>
            <a:r>
              <a:rPr lang="en-US" dirty="0"/>
              <a:t>How do you select data?</a:t>
            </a:r>
            <a:r>
              <a:rPr lang="en-US" baseline="0" dirty="0"/>
              <a:t> How do you search? How do you subset?</a:t>
            </a:r>
          </a:p>
          <a:p>
            <a:r>
              <a:rPr lang="en-US" baseline="0" dirty="0"/>
              <a:t>How do you automate the workflow? Do you just run each step manually? How do you avoid human error in the sequence?</a:t>
            </a:r>
          </a:p>
          <a:p>
            <a:r>
              <a:rPr lang="en-US" baseline="0" dirty="0"/>
              <a:t>How do you modify script generation? How do you switch between schedulers?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CC2540-879B-534D-8439-0BBA823BBFB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892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Points to state:</a:t>
            </a:r>
          </a:p>
          <a:p>
            <a:r>
              <a:rPr lang="en-US" dirty="0"/>
              <a:t>How do you select data?</a:t>
            </a:r>
            <a:r>
              <a:rPr lang="en-US" baseline="0" dirty="0"/>
              <a:t> How do you search? How do you subset?</a:t>
            </a:r>
          </a:p>
          <a:p>
            <a:r>
              <a:rPr lang="en-US" baseline="0" dirty="0"/>
              <a:t>How do you automate the workflow? Do you just run each step manually? How do you avoid human error in the sequence?</a:t>
            </a:r>
          </a:p>
          <a:p>
            <a:r>
              <a:rPr lang="en-US" baseline="0" dirty="0"/>
              <a:t>How do you modify script generation? How do you switch between schedulers?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CC2540-879B-534D-8439-0BBA823BBFB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5543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Points to state:</a:t>
            </a:r>
          </a:p>
          <a:p>
            <a:r>
              <a:rPr lang="en-US" dirty="0"/>
              <a:t>How do you select data?</a:t>
            </a:r>
            <a:r>
              <a:rPr lang="en-US" baseline="0" dirty="0"/>
              <a:t> How do you search? How do you subset?</a:t>
            </a:r>
          </a:p>
          <a:p>
            <a:r>
              <a:rPr lang="en-US" baseline="0" dirty="0"/>
              <a:t>How do you automate the workflow? Do you just run each step manually? How do you avoid human error in the sequence?</a:t>
            </a:r>
          </a:p>
          <a:p>
            <a:r>
              <a:rPr lang="en-US" baseline="0" dirty="0"/>
              <a:t>How do you modify script generation? How do you switch between schedulers?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CC2540-879B-534D-8439-0BBA823BBFB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3158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Points to state:</a:t>
            </a:r>
          </a:p>
          <a:p>
            <a:r>
              <a:rPr lang="en-US" dirty="0"/>
              <a:t>How do you select data?</a:t>
            </a:r>
            <a:r>
              <a:rPr lang="en-US" baseline="0" dirty="0"/>
              <a:t> How do you search? How do you subset?</a:t>
            </a:r>
          </a:p>
          <a:p>
            <a:r>
              <a:rPr lang="en-US" baseline="0" dirty="0"/>
              <a:t>How do you automate the workflow? Do you just run each step manually? How do you avoid human error in the sequence?</a:t>
            </a:r>
          </a:p>
          <a:p>
            <a:r>
              <a:rPr lang="en-US" baseline="0" dirty="0"/>
              <a:t>How do you modify script generation? How do you switch between schedulers?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CC2540-879B-534D-8439-0BBA823BBFB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7996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CC2540-879B-534D-8439-0BBA823BBFB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5162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1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7687697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23278" y="4619834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E9363232-B873-4F4C-8559-2B7709F5236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6405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80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80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23278" y="4619834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E9363232-B873-4F4C-8559-2B7709F5236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7056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8"/>
          <p:cNvSpPr>
            <a:spLocks noGrp="1"/>
          </p:cNvSpPr>
          <p:nvPr>
            <p:ph type="sldNum" sz="quarter" idx="4"/>
          </p:nvPr>
        </p:nvSpPr>
        <p:spPr>
          <a:xfrm>
            <a:off x="7010400" y="4294417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744AE0-12A7-D04B-B734-98B9D5D7BCFB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319088" y="4664075"/>
            <a:ext cx="7586662" cy="425450"/>
          </a:xfrm>
        </p:spPr>
        <p:txBody>
          <a:bodyPr/>
          <a:lstStyle>
            <a:lvl1pPr marL="91440" indent="-91440">
              <a:defRPr sz="1000">
                <a:solidFill>
                  <a:srgbClr val="A6A6A6"/>
                </a:solidFill>
              </a:defRPr>
            </a:lvl1pPr>
            <a:lvl2pPr marL="45720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156277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57200" y="1057684"/>
            <a:ext cx="8229600" cy="34645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8"/>
          <p:cNvSpPr>
            <a:spLocks noGrp="1"/>
          </p:cNvSpPr>
          <p:nvPr>
            <p:ph type="sldNum" sz="quarter" idx="4"/>
          </p:nvPr>
        </p:nvSpPr>
        <p:spPr>
          <a:xfrm>
            <a:off x="7010400" y="4294417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744AE0-12A7-D04B-B734-98B9D5D7BCFB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319088" y="4664075"/>
            <a:ext cx="7586662" cy="425450"/>
          </a:xfrm>
        </p:spPr>
        <p:txBody>
          <a:bodyPr/>
          <a:lstStyle>
            <a:lvl1pPr marL="91440" indent="-91440">
              <a:defRPr sz="1000">
                <a:solidFill>
                  <a:srgbClr val="A6A6A6"/>
                </a:solidFill>
              </a:defRPr>
            </a:lvl1pPr>
            <a:lvl2pPr marL="45720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901558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-column Arr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194306" y="1429907"/>
            <a:ext cx="3492495" cy="2488406"/>
          </a:xfrm>
        </p:spPr>
        <p:txBody>
          <a:bodyPr/>
          <a:lstStyle>
            <a:lvl1pPr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57200" y="1429907"/>
            <a:ext cx="3500284" cy="2488406"/>
          </a:xfrm>
        </p:spPr>
        <p:txBody>
          <a:bodyPr/>
          <a:lstStyle>
            <a:lvl1pPr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457200" y="1066995"/>
            <a:ext cx="3500438" cy="362911"/>
          </a:xfrm>
          <a:effectLst/>
        </p:spPr>
        <p:txBody>
          <a:bodyPr anchor="ctr" anchorCtr="0">
            <a:norm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5194556" y="1066995"/>
            <a:ext cx="3500438" cy="362911"/>
          </a:xfrm>
          <a:effectLst/>
        </p:spPr>
        <p:txBody>
          <a:bodyPr anchor="ctr" anchorCtr="0">
            <a:norm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457200" y="1429906"/>
            <a:ext cx="3500284" cy="0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5186516" y="1429906"/>
            <a:ext cx="3500284" cy="0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Isosceles Triangle 12"/>
          <p:cNvSpPr/>
          <p:nvPr/>
        </p:nvSpPr>
        <p:spPr>
          <a:xfrm rot="5400000">
            <a:off x="3162721" y="2312398"/>
            <a:ext cx="2851320" cy="360512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lide Number Placeholder 8"/>
          <p:cNvSpPr>
            <a:spLocks noGrp="1"/>
          </p:cNvSpPr>
          <p:nvPr>
            <p:ph type="sldNum" sz="quarter" idx="4"/>
          </p:nvPr>
        </p:nvSpPr>
        <p:spPr>
          <a:xfrm>
            <a:off x="7010400" y="4294417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744AE0-12A7-D04B-B734-98B9D5D7BCFB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319088" y="4664075"/>
            <a:ext cx="7586662" cy="425450"/>
          </a:xfrm>
        </p:spPr>
        <p:txBody>
          <a:bodyPr/>
          <a:lstStyle>
            <a:lvl1pPr marL="91440" indent="-91440">
              <a:defRPr sz="1000">
                <a:solidFill>
                  <a:srgbClr val="A6A6A6"/>
                </a:solidFill>
              </a:defRPr>
            </a:lvl1pPr>
            <a:lvl2pPr marL="45720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490329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23278" y="4619834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E9363232-B873-4F4C-8559-2B7709F5236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4121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147760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6"/>
          <p:cNvSpPr txBox="1">
            <a:spLocks/>
          </p:cNvSpPr>
          <p:nvPr userDrawn="1"/>
        </p:nvSpPr>
        <p:spPr>
          <a:xfrm>
            <a:off x="23278" y="4619834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9363232-B873-4F4C-8559-2B7709F5236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9389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0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0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23278" y="4619834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E9363232-B873-4F4C-8559-2B7709F5236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072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553200" y="4629944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363232-B873-4F4C-8559-2B7709F52369}" type="slidenum">
              <a:rPr lang="en-US" smtClean="0"/>
              <a:t>‹#›</a:t>
            </a:fld>
            <a:endParaRPr lang="en-US"/>
          </a:p>
        </p:txBody>
      </p:sp>
      <p:sp>
        <p:nvSpPr>
          <p:cNvPr id="6" name="Slide Number Placeholder 6"/>
          <p:cNvSpPr txBox="1">
            <a:spLocks/>
          </p:cNvSpPr>
          <p:nvPr userDrawn="1"/>
        </p:nvSpPr>
        <p:spPr>
          <a:xfrm>
            <a:off x="23278" y="4619834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9363232-B873-4F4C-8559-2B7709F5236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9894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553200" y="4629944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363232-B873-4F4C-8559-2B7709F52369}" type="slidenum">
              <a:rPr lang="en-US" smtClean="0"/>
              <a:t>‹#›</a:t>
            </a:fld>
            <a:endParaRPr lang="en-US"/>
          </a:p>
        </p:txBody>
      </p:sp>
      <p:sp>
        <p:nvSpPr>
          <p:cNvPr id="4" name="Slide Number Placeholder 6"/>
          <p:cNvSpPr txBox="1">
            <a:spLocks/>
          </p:cNvSpPr>
          <p:nvPr userDrawn="1"/>
        </p:nvSpPr>
        <p:spPr>
          <a:xfrm>
            <a:off x="23278" y="4619834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9363232-B873-4F4C-8559-2B7709F5236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8835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5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90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5" y="1076328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23278" y="4619834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E9363232-B873-4F4C-8559-2B7709F5236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3507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5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23278" y="4619834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E9363232-B873-4F4C-8559-2B7709F5236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3798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0" y="4881500"/>
            <a:ext cx="9152820" cy="320748"/>
            <a:chOff x="0" y="6419240"/>
            <a:chExt cx="9152820" cy="427664"/>
          </a:xfrm>
        </p:grpSpPr>
        <p:sp>
          <p:nvSpPr>
            <p:cNvPr id="5" name="Rectangle 4"/>
            <p:cNvSpPr/>
            <p:nvPr/>
          </p:nvSpPr>
          <p:spPr>
            <a:xfrm>
              <a:off x="0" y="6419240"/>
              <a:ext cx="9152820" cy="361261"/>
            </a:xfrm>
            <a:prstGeom prst="rect">
              <a:avLst/>
            </a:prstGeom>
            <a:solidFill>
              <a:srgbClr val="001E3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>
                  <a:noFill/>
                </a:ln>
                <a:effectLst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6937375" y="6436535"/>
              <a:ext cx="1927225" cy="4103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cap="small" dirty="0">
                  <a:solidFill>
                    <a:schemeClr val="bg1"/>
                  </a:solidFill>
                  <a:latin typeface="Palatino"/>
                  <a:cs typeface="Palatino"/>
                </a:rPr>
                <a:t>The Glotzer Group</a:t>
              </a:r>
            </a:p>
          </p:txBody>
        </p:sp>
        <p:pic>
          <p:nvPicPr>
            <p:cNvPr id="8" name="Picture 7" descr="U-M_2color-Horizontal.png"/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1800" y="6421876"/>
              <a:ext cx="2021324" cy="358625"/>
            </a:xfrm>
            <a:prstGeom prst="rect">
              <a:avLst/>
            </a:prstGeom>
          </p:spPr>
        </p:pic>
      </p:grp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23278" y="4619834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E9363232-B873-4F4C-8559-2B7709F5236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9112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0.jpe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emf"/><Relationship Id="rId3" Type="http://schemas.openxmlformats.org/officeDocument/2006/relationships/image" Target="../media/image13.emf"/><Relationship Id="rId7" Type="http://schemas.openxmlformats.org/officeDocument/2006/relationships/image" Target="../media/image17.jpeg"/><Relationship Id="rId12" Type="http://schemas.openxmlformats.org/officeDocument/2006/relationships/image" Target="../media/image22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6.emf"/><Relationship Id="rId11" Type="http://schemas.openxmlformats.org/officeDocument/2006/relationships/image" Target="../media/image21.emf"/><Relationship Id="rId5" Type="http://schemas.openxmlformats.org/officeDocument/2006/relationships/image" Target="../media/image15.emf"/><Relationship Id="rId10" Type="http://schemas.openxmlformats.org/officeDocument/2006/relationships/image" Target="../media/image20.emf"/><Relationship Id="rId4" Type="http://schemas.openxmlformats.org/officeDocument/2006/relationships/image" Target="../media/image14.png"/><Relationship Id="rId9" Type="http://schemas.openxmlformats.org/officeDocument/2006/relationships/image" Target="../media/image19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emf"/><Relationship Id="rId3" Type="http://schemas.openxmlformats.org/officeDocument/2006/relationships/image" Target="../media/image23.tiff"/><Relationship Id="rId7" Type="http://schemas.openxmlformats.org/officeDocument/2006/relationships/image" Target="../media/image25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4.emf"/><Relationship Id="rId5" Type="http://schemas.openxmlformats.org/officeDocument/2006/relationships/image" Target="../media/image7.png"/><Relationship Id="rId4" Type="http://schemas.openxmlformats.org/officeDocument/2006/relationships/image" Target="../media/image13.emf"/><Relationship Id="rId9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hyperlink" Target="https://gitter.im/signac/Lobby" TargetMode="External"/><Relationship Id="rId3" Type="http://schemas.openxmlformats.org/officeDocument/2006/relationships/image" Target="../media/image28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docs.signac.io/" TargetMode="External"/><Relationship Id="rId5" Type="http://schemas.openxmlformats.org/officeDocument/2006/relationships/image" Target="../media/image29.png"/><Relationship Id="rId4" Type="http://schemas.openxmlformats.org/officeDocument/2006/relationships/hyperlink" Target="http://www.signac.io" TargetMode="Externa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5.tiff"/><Relationship Id="rId5" Type="http://schemas.openxmlformats.org/officeDocument/2006/relationships/image" Target="../media/image34.tiff"/><Relationship Id="rId10" Type="http://schemas.openxmlformats.org/officeDocument/2006/relationships/image" Target="../media/image39.png"/><Relationship Id="rId4" Type="http://schemas.openxmlformats.org/officeDocument/2006/relationships/image" Target="../media/image33.tiff"/><Relationship Id="rId9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10.jpeg"/><Relationship Id="rId3" Type="http://schemas.openxmlformats.org/officeDocument/2006/relationships/hyperlink" Target="https://numfocus.org/" TargetMode="External"/><Relationship Id="rId7" Type="http://schemas.openxmlformats.org/officeDocument/2006/relationships/image" Target="../media/image9.png"/><Relationship Id="rId12" Type="http://schemas.openxmlformats.org/officeDocument/2006/relationships/image" Target="../media/image43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://www.howcsharp.com/147/pandas.html" TargetMode="External"/><Relationship Id="rId11" Type="http://schemas.openxmlformats.org/officeDocument/2006/relationships/image" Target="../media/image42.png"/><Relationship Id="rId5" Type="http://schemas.openxmlformats.org/officeDocument/2006/relationships/hyperlink" Target="https://www.fullstackpython.com/scipy-numpy.html" TargetMode="External"/><Relationship Id="rId10" Type="http://schemas.openxmlformats.org/officeDocument/2006/relationships/image" Target="../media/image41.jpeg"/><Relationship Id="rId4" Type="http://schemas.openxmlformats.org/officeDocument/2006/relationships/hyperlink" Target="https://commons.wikimedia.org/wiki/File:NumPy_logo.svg" TargetMode="External"/><Relationship Id="rId9" Type="http://schemas.openxmlformats.org/officeDocument/2006/relationships/image" Target="../media/image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://www.signac.io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846825"/>
            <a:ext cx="7772400" cy="1102519"/>
          </a:xfrm>
        </p:spPr>
        <p:txBody>
          <a:bodyPr>
            <a:normAutofit fontScale="90000"/>
          </a:bodyPr>
          <a:lstStyle/>
          <a:p>
            <a:r>
              <a:rPr lang="en-US" dirty="0"/>
              <a:t>Data and Workflow Management with the </a:t>
            </a:r>
            <a:r>
              <a:rPr lang="en-US" dirty="0" err="1"/>
              <a:t>signac</a:t>
            </a:r>
            <a:r>
              <a:rPr lang="en-US" dirty="0"/>
              <a:t> Framework</a:t>
            </a:r>
            <a:endParaRPr lang="en-US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24983" y="3275131"/>
            <a:ext cx="7294034" cy="1585445"/>
          </a:xfrm>
        </p:spPr>
        <p:txBody>
          <a:bodyPr>
            <a:normAutofit/>
          </a:bodyPr>
          <a:lstStyle/>
          <a:p>
            <a:r>
              <a:rPr lang="en-US" u="sng" dirty="0"/>
              <a:t>Vyas Ramasubramani</a:t>
            </a:r>
            <a:r>
              <a:rPr lang="en-US" dirty="0"/>
              <a:t>, Carl S. </a:t>
            </a:r>
            <a:r>
              <a:rPr lang="en-US" dirty="0" err="1"/>
              <a:t>Adorf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Bradley D. Dice, Sharon C. </a:t>
            </a:r>
            <a:r>
              <a:rPr lang="en-US" dirty="0" err="1"/>
              <a:t>Glotzer</a:t>
            </a:r>
            <a:endParaRPr lang="en-US" dirty="0"/>
          </a:p>
        </p:txBody>
      </p:sp>
      <p:pic>
        <p:nvPicPr>
          <p:cNvPr id="4" name="Picture 3" descr="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2648" y="363494"/>
            <a:ext cx="1298705" cy="1371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2942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Signac integrates easily within your software stack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D744AE0-12A7-D04B-B734-98B9D5D7BCFB}" type="slidenum">
              <a:rPr lang="en-US" smtClean="0"/>
              <a:t>10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7209" y="939086"/>
            <a:ext cx="3887923" cy="335533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92124" y="1063229"/>
            <a:ext cx="375981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signac is meant to be used as part of any software stack involving simulations, analysis, machine learning, visualization, etc.  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b="1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It is most effective where users need a database, but do not want to deal with the overhead of migrating files to and from a network database.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721016" y="4188391"/>
            <a:ext cx="2917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Glotzer group software stack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1375171" y="3657253"/>
            <a:ext cx="2593725" cy="762446"/>
            <a:chOff x="1450933" y="3797753"/>
            <a:chExt cx="2593725" cy="762446"/>
          </a:xfrm>
        </p:grpSpPr>
        <p:pic>
          <p:nvPicPr>
            <p:cNvPr id="9" name="Picture 8" descr="signac-flow_logo.png"/>
            <p:cNvPicPr>
              <a:picLocks noChangeAspect="1"/>
            </p:cNvPicPr>
            <p:nvPr/>
          </p:nvPicPr>
          <p:blipFill>
            <a:blip r:embed="rId3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67810" y="3797753"/>
              <a:ext cx="759970" cy="759970"/>
            </a:xfrm>
            <a:prstGeom prst="rect">
              <a:avLst/>
            </a:prstGeom>
          </p:spPr>
        </p:pic>
        <p:pic>
          <p:nvPicPr>
            <p:cNvPr id="10" name="Picture 9" descr="signac_logo.pdf"/>
            <p:cNvPicPr>
              <a:picLocks noChangeAspect="1"/>
            </p:cNvPicPr>
            <p:nvPr/>
          </p:nvPicPr>
          <p:blipFill>
            <a:blip r:embed="rId4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50933" y="3800229"/>
              <a:ext cx="759970" cy="759970"/>
            </a:xfrm>
            <a:prstGeom prst="rect">
              <a:avLst/>
            </a:prstGeom>
          </p:spPr>
        </p:pic>
        <p:pic>
          <p:nvPicPr>
            <p:cNvPr id="11" name="Picture 10" descr="signac_dashboard_logo.pd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84688" y="3797753"/>
              <a:ext cx="759970" cy="7599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280773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Data (</a:t>
            </a:r>
            <a:r>
              <a:rPr lang="en-US" sz="2800" b="1" dirty="0" err="1"/>
              <a:t>signac</a:t>
            </a:r>
            <a:r>
              <a:rPr lang="en-US" sz="2800" dirty="0"/>
              <a:t>) and Workflow (</a:t>
            </a:r>
            <a:r>
              <a:rPr lang="en-US" sz="2800" b="1" dirty="0" err="1"/>
              <a:t>signac</a:t>
            </a:r>
            <a:r>
              <a:rPr lang="en-US" sz="2800" b="1" dirty="0"/>
              <a:t>-flow</a:t>
            </a:r>
            <a:r>
              <a:rPr lang="en-US" sz="2800" dirty="0"/>
              <a:t>) Management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D744AE0-12A7-D04B-B734-98B9D5D7BCFB}" type="slidenum">
              <a:rPr lang="en-US" smtClean="0"/>
              <a:t>11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signac: A Python framework for data and workflow management. In Proceedings of the 17th Python in Science Conference, </a:t>
            </a:r>
            <a:r>
              <a:rPr lang="en-US" i="1" dirty="0"/>
              <a:t>2018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pic>
        <p:nvPicPr>
          <p:cNvPr id="5" name="Picture 4" descr="summary_figur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7112" y="1262629"/>
            <a:ext cx="5668828" cy="335824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794386" y="850438"/>
            <a:ext cx="9797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signac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270441" y="850438"/>
            <a:ext cx="16368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/>
              <a:t>signac</a:t>
            </a:r>
            <a:r>
              <a:rPr lang="en-US" sz="2400" b="1" dirty="0"/>
              <a:t>-flow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507BF2D-4545-4517-84B9-F96FFD13E79A}"/>
              </a:ext>
            </a:extLst>
          </p:cNvPr>
          <p:cNvSpPr/>
          <p:nvPr/>
        </p:nvSpPr>
        <p:spPr>
          <a:xfrm>
            <a:off x="4703736" y="953146"/>
            <a:ext cx="2580467" cy="354911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2824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Data (</a:t>
            </a:r>
            <a:r>
              <a:rPr lang="en-US" sz="2800" b="1" dirty="0" err="1"/>
              <a:t>signac</a:t>
            </a:r>
            <a:r>
              <a:rPr lang="en-US" sz="2800" dirty="0"/>
              <a:t>) and Workflow (</a:t>
            </a:r>
            <a:r>
              <a:rPr lang="en-US" sz="2800" b="1" dirty="0" err="1"/>
              <a:t>signac</a:t>
            </a:r>
            <a:r>
              <a:rPr lang="en-US" sz="2800" b="1" dirty="0"/>
              <a:t>-flow</a:t>
            </a:r>
            <a:r>
              <a:rPr lang="en-US" sz="2800" dirty="0"/>
              <a:t>) Management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D744AE0-12A7-D04B-B734-98B9D5D7BCFB}" type="slidenum">
              <a:rPr lang="en-US" smtClean="0"/>
              <a:t>12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signac: A Python framework for data and workflow management. In Proceedings of the 17th Python in Science Conference, </a:t>
            </a:r>
            <a:r>
              <a:rPr lang="en-US" i="1" dirty="0"/>
              <a:t>2018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pic>
        <p:nvPicPr>
          <p:cNvPr id="5" name="Picture 4" descr="summary_figur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7112" y="1262629"/>
            <a:ext cx="5668828" cy="335824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794386" y="850438"/>
            <a:ext cx="9797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signac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270441" y="850438"/>
            <a:ext cx="16368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/>
              <a:t>signac</a:t>
            </a:r>
            <a:r>
              <a:rPr lang="en-US" sz="2400" b="1" dirty="0"/>
              <a:t>-flow</a:t>
            </a:r>
          </a:p>
        </p:txBody>
      </p:sp>
      <p:sp>
        <p:nvSpPr>
          <p:cNvPr id="6" name="Rectangle 5"/>
          <p:cNvSpPr/>
          <p:nvPr/>
        </p:nvSpPr>
        <p:spPr>
          <a:xfrm>
            <a:off x="114409" y="1606372"/>
            <a:ext cx="196591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i="1" dirty="0"/>
              <a:t>The workspace consists of </a:t>
            </a:r>
            <a:r>
              <a:rPr lang="en-US" sz="1600" b="1" i="1" dirty="0"/>
              <a:t>jobs</a:t>
            </a:r>
            <a:r>
              <a:rPr lang="en-US" sz="1600" i="1" dirty="0"/>
              <a:t>, data containers associated with distinct metadata mappings (called </a:t>
            </a:r>
            <a:r>
              <a:rPr lang="en-US" sz="1600" b="1" i="1" dirty="0"/>
              <a:t>state points</a:t>
            </a:r>
            <a:r>
              <a:rPr lang="en-US" sz="1600" i="1" dirty="0"/>
              <a:t>).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507BF2D-4545-4517-84B9-F96FFD13E79A}"/>
              </a:ext>
            </a:extLst>
          </p:cNvPr>
          <p:cNvSpPr/>
          <p:nvPr/>
        </p:nvSpPr>
        <p:spPr>
          <a:xfrm>
            <a:off x="4703736" y="953146"/>
            <a:ext cx="2580467" cy="354911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3726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Data (</a:t>
            </a:r>
            <a:r>
              <a:rPr lang="en-US" sz="2800" b="1" dirty="0" err="1"/>
              <a:t>signac</a:t>
            </a:r>
            <a:r>
              <a:rPr lang="en-US" sz="2800" dirty="0"/>
              <a:t>) and Workflow (</a:t>
            </a:r>
            <a:r>
              <a:rPr lang="en-US" sz="2800" b="1" dirty="0" err="1"/>
              <a:t>signac</a:t>
            </a:r>
            <a:r>
              <a:rPr lang="en-US" sz="2800" b="1" dirty="0"/>
              <a:t>-flow</a:t>
            </a:r>
            <a:r>
              <a:rPr lang="en-US" sz="2800" dirty="0"/>
              <a:t>) Management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D744AE0-12A7-D04B-B734-98B9D5D7BCFB}" type="slidenum">
              <a:rPr lang="en-US" smtClean="0"/>
              <a:t>13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signac: A Python framework for data and workflow management. In Proceedings of the 17th Python in Science Conference, </a:t>
            </a:r>
            <a:r>
              <a:rPr lang="en-US" i="1" dirty="0"/>
              <a:t>2018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pic>
        <p:nvPicPr>
          <p:cNvPr id="5" name="Picture 4" descr="summary_figur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7112" y="1262629"/>
            <a:ext cx="5668828" cy="335824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794386" y="850438"/>
            <a:ext cx="9797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signac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270441" y="850438"/>
            <a:ext cx="16368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/>
              <a:t>signac</a:t>
            </a:r>
            <a:r>
              <a:rPr lang="en-US" sz="2400" b="1" dirty="0"/>
              <a:t>-flow</a:t>
            </a:r>
          </a:p>
        </p:txBody>
      </p:sp>
      <p:sp>
        <p:nvSpPr>
          <p:cNvPr id="6" name="Rectangle 5"/>
          <p:cNvSpPr/>
          <p:nvPr/>
        </p:nvSpPr>
        <p:spPr>
          <a:xfrm>
            <a:off x="114409" y="1606372"/>
            <a:ext cx="196591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i="1" dirty="0"/>
              <a:t>The workspace consists of </a:t>
            </a:r>
            <a:r>
              <a:rPr lang="en-US" sz="1600" b="1" i="1" dirty="0"/>
              <a:t>jobs</a:t>
            </a:r>
            <a:r>
              <a:rPr lang="en-US" sz="1600" i="1" dirty="0"/>
              <a:t>, data containers associated with distinct metadata mappings (called </a:t>
            </a:r>
            <a:r>
              <a:rPr lang="en-US" sz="1600" b="1" i="1" dirty="0"/>
              <a:t>state points</a:t>
            </a:r>
            <a:r>
              <a:rPr lang="en-US" sz="1600" i="1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25465109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Data (</a:t>
            </a:r>
            <a:r>
              <a:rPr lang="en-US" sz="2800" b="1" dirty="0" err="1"/>
              <a:t>signac</a:t>
            </a:r>
            <a:r>
              <a:rPr lang="en-US" sz="2800" dirty="0"/>
              <a:t>) and Workflow (</a:t>
            </a:r>
            <a:r>
              <a:rPr lang="en-US" sz="2800" b="1" dirty="0" err="1"/>
              <a:t>signac</a:t>
            </a:r>
            <a:r>
              <a:rPr lang="en-US" sz="2800" b="1" dirty="0"/>
              <a:t>-flow</a:t>
            </a:r>
            <a:r>
              <a:rPr lang="en-US" sz="2800" dirty="0"/>
              <a:t>) Management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D744AE0-12A7-D04B-B734-98B9D5D7BCFB}" type="slidenum">
              <a:rPr lang="en-US" smtClean="0"/>
              <a:t>14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signac: A Python framework for data and workflow management. In Proceedings of the 17th Python in Science Conference, </a:t>
            </a:r>
            <a:r>
              <a:rPr lang="en-US" i="1" dirty="0"/>
              <a:t>2018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pic>
        <p:nvPicPr>
          <p:cNvPr id="5" name="Picture 4" descr="summary_figur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7112" y="1262629"/>
            <a:ext cx="5668828" cy="335824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794386" y="850438"/>
            <a:ext cx="9797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signac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270441" y="850438"/>
            <a:ext cx="16368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/>
              <a:t>signac</a:t>
            </a:r>
            <a:r>
              <a:rPr lang="en-US" sz="2400" b="1" dirty="0"/>
              <a:t>-flow</a:t>
            </a:r>
          </a:p>
        </p:txBody>
      </p:sp>
      <p:sp>
        <p:nvSpPr>
          <p:cNvPr id="6" name="Rectangle 5"/>
          <p:cNvSpPr/>
          <p:nvPr/>
        </p:nvSpPr>
        <p:spPr>
          <a:xfrm>
            <a:off x="114409" y="1606372"/>
            <a:ext cx="196591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i="1" dirty="0"/>
              <a:t>The workspace consists of </a:t>
            </a:r>
            <a:r>
              <a:rPr lang="en-US" sz="1600" b="1" i="1" dirty="0"/>
              <a:t>jobs</a:t>
            </a:r>
            <a:r>
              <a:rPr lang="en-US" sz="1600" i="1" dirty="0"/>
              <a:t>, data containers associated with distinct metadata mappings (called </a:t>
            </a:r>
            <a:r>
              <a:rPr lang="en-US" sz="1600" b="1" i="1" dirty="0"/>
              <a:t>state points</a:t>
            </a:r>
            <a:r>
              <a:rPr lang="en-US" sz="1600" i="1" dirty="0"/>
              <a:t>).</a:t>
            </a:r>
          </a:p>
        </p:txBody>
      </p:sp>
      <p:sp>
        <p:nvSpPr>
          <p:cNvPr id="9" name="Rectangle 8"/>
          <p:cNvSpPr/>
          <p:nvPr/>
        </p:nvSpPr>
        <p:spPr>
          <a:xfrm>
            <a:off x="7396889" y="1606372"/>
            <a:ext cx="1575662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i="1" dirty="0"/>
              <a:t>The </a:t>
            </a:r>
            <a:r>
              <a:rPr lang="en-US" sz="1600" b="1" i="1" dirty="0"/>
              <a:t>workflow </a:t>
            </a:r>
            <a:r>
              <a:rPr lang="en-US" sz="1600" i="1" dirty="0"/>
              <a:t>consists of </a:t>
            </a:r>
            <a:r>
              <a:rPr lang="en-US" sz="1600" b="1" i="1" dirty="0"/>
              <a:t>operations, </a:t>
            </a:r>
            <a:r>
              <a:rPr lang="en-US" sz="1600" i="1" dirty="0"/>
              <a:t>linked through condition functions. This forms a directed graph.</a:t>
            </a:r>
          </a:p>
        </p:txBody>
      </p:sp>
    </p:spTree>
    <p:extLst>
      <p:ext uri="{BB962C8B-B14F-4D97-AF65-F5344CB8AC3E}">
        <p14:creationId xmlns:p14="http://schemas.microsoft.com/office/powerpoint/2010/main" val="33928747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Top 6 Features Released in Last 12 Months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D744AE0-12A7-D04B-B734-98B9D5D7BCFB}" type="slidenum">
              <a:rPr lang="en-US" smtClean="0"/>
              <a:t>15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19088" y="4493154"/>
            <a:ext cx="7586662" cy="341842"/>
          </a:xfrm>
        </p:spPr>
        <p:txBody>
          <a:bodyPr numCol="2">
            <a:normAutofit lnSpcReduction="10000"/>
          </a:bodyPr>
          <a:lstStyle/>
          <a:p>
            <a:r>
              <a:rPr lang="en-US" sz="800" dirty="0"/>
              <a:t>container by </a:t>
            </a:r>
            <a:r>
              <a:rPr lang="en-US" sz="800" dirty="0" err="1"/>
              <a:t>DPIcons</a:t>
            </a:r>
            <a:r>
              <a:rPr lang="en-US" sz="800" dirty="0"/>
              <a:t> from the Noun Project</a:t>
            </a:r>
          </a:p>
          <a:p>
            <a:r>
              <a:rPr lang="en-US" sz="800" dirty="0"/>
              <a:t>Relational Schema by </a:t>
            </a:r>
            <a:r>
              <a:rPr lang="en-US" sz="800" dirty="0" err="1"/>
              <a:t>Becris</a:t>
            </a:r>
            <a:r>
              <a:rPr lang="en-US" sz="800" dirty="0"/>
              <a:t> from the Noun Project</a:t>
            </a:r>
          </a:p>
          <a:p>
            <a:r>
              <a:rPr lang="en-US" sz="800" dirty="0"/>
              <a:t>search data by SBTS from the Noun Project</a:t>
            </a:r>
          </a:p>
          <a:p>
            <a:r>
              <a:rPr lang="en-US" sz="800" dirty="0"/>
              <a:t>Workflow by </a:t>
            </a:r>
            <a:r>
              <a:rPr lang="en-US" sz="800" dirty="0" err="1"/>
              <a:t>ProSymbols</a:t>
            </a:r>
            <a:r>
              <a:rPr lang="en-US" sz="800" dirty="0"/>
              <a:t> from the Noun Project</a:t>
            </a:r>
          </a:p>
        </p:txBody>
      </p:sp>
      <p:grpSp>
        <p:nvGrpSpPr>
          <p:cNvPr id="42" name="Group 41"/>
          <p:cNvGrpSpPr/>
          <p:nvPr/>
        </p:nvGrpSpPr>
        <p:grpSpPr>
          <a:xfrm>
            <a:off x="600717" y="2905494"/>
            <a:ext cx="2252662" cy="1436207"/>
            <a:chOff x="361422" y="2820949"/>
            <a:chExt cx="2252662" cy="1436207"/>
          </a:xfrm>
        </p:grpSpPr>
        <p:sp>
          <p:nvSpPr>
            <p:cNvPr id="9" name="TextBox 8"/>
            <p:cNvSpPr txBox="1"/>
            <p:nvPr/>
          </p:nvSpPr>
          <p:spPr>
            <a:xfrm>
              <a:off x="361422" y="2820949"/>
              <a:ext cx="21891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One-script Projects</a:t>
              </a:r>
            </a:p>
          </p:txBody>
        </p:sp>
        <p:grpSp>
          <p:nvGrpSpPr>
            <p:cNvPr id="41" name="Group 40"/>
            <p:cNvGrpSpPr/>
            <p:nvPr/>
          </p:nvGrpSpPr>
          <p:grpSpPr>
            <a:xfrm>
              <a:off x="361423" y="3221792"/>
              <a:ext cx="2252661" cy="1035364"/>
              <a:chOff x="319088" y="3085128"/>
              <a:chExt cx="2252661" cy="1035364"/>
            </a:xfrm>
          </p:grpSpPr>
          <p:pic>
            <p:nvPicPr>
              <p:cNvPr id="29" name="Picture 28" descr="py-module copy.pdf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9088" y="3085128"/>
                <a:ext cx="924432" cy="1035364"/>
              </a:xfrm>
              <a:prstGeom prst="rect">
                <a:avLst/>
              </a:prstGeom>
            </p:spPr>
          </p:pic>
          <p:sp>
            <p:nvSpPr>
              <p:cNvPr id="14" name="TextBox 13"/>
              <p:cNvSpPr txBox="1"/>
              <p:nvPr/>
            </p:nvSpPr>
            <p:spPr>
              <a:xfrm>
                <a:off x="995104" y="3141145"/>
                <a:ext cx="1576645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i="1" dirty="0"/>
                  <a:t>Implement</a:t>
                </a:r>
                <a:br>
                  <a:rPr lang="en-US" i="1" dirty="0"/>
                </a:br>
                <a:r>
                  <a:rPr lang="en-US" i="1" dirty="0"/>
                  <a:t>workflows in</a:t>
                </a:r>
                <a:br>
                  <a:rPr lang="en-US" i="1" dirty="0"/>
                </a:br>
                <a:r>
                  <a:rPr lang="en-US" b="1" i="1" dirty="0"/>
                  <a:t>&lt; 10</a:t>
                </a:r>
                <a:r>
                  <a:rPr lang="en-US" i="1" dirty="0"/>
                  <a:t> lines.</a:t>
                </a:r>
              </a:p>
            </p:txBody>
          </p:sp>
        </p:grpSp>
      </p:grpSp>
      <p:sp>
        <p:nvSpPr>
          <p:cNvPr id="12" name="TextBox 11"/>
          <p:cNvSpPr txBox="1"/>
          <p:nvPr/>
        </p:nvSpPr>
        <p:spPr>
          <a:xfrm>
            <a:off x="373638" y="1151798"/>
            <a:ext cx="2643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Import/export of data</a:t>
            </a:r>
          </a:p>
        </p:txBody>
      </p:sp>
      <p:grpSp>
        <p:nvGrpSpPr>
          <p:cNvPr id="46" name="Group 45"/>
          <p:cNvGrpSpPr/>
          <p:nvPr/>
        </p:nvGrpSpPr>
        <p:grpSpPr>
          <a:xfrm>
            <a:off x="6644904" y="1195050"/>
            <a:ext cx="2125458" cy="1217405"/>
            <a:chOff x="6319507" y="1110505"/>
            <a:chExt cx="2125458" cy="1217405"/>
          </a:xfrm>
        </p:grpSpPr>
        <p:sp>
          <p:nvSpPr>
            <p:cNvPr id="8" name="TextBox 7"/>
            <p:cNvSpPr txBox="1"/>
            <p:nvPr/>
          </p:nvSpPr>
          <p:spPr>
            <a:xfrm>
              <a:off x="6520761" y="1110505"/>
              <a:ext cx="17229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/>
                <a:t>Synchronization</a:t>
              </a:r>
            </a:p>
          </p:txBody>
        </p:sp>
        <p:grpSp>
          <p:nvGrpSpPr>
            <p:cNvPr id="27" name="Group 26"/>
            <p:cNvGrpSpPr/>
            <p:nvPr/>
          </p:nvGrpSpPr>
          <p:grpSpPr>
            <a:xfrm>
              <a:off x="6319507" y="1501924"/>
              <a:ext cx="2125458" cy="825986"/>
              <a:chOff x="6632701" y="1769434"/>
              <a:chExt cx="1526341" cy="593159"/>
            </a:xfrm>
          </p:grpSpPr>
          <p:pic>
            <p:nvPicPr>
              <p:cNvPr id="20" name="Picture 19" descr="workspace.pdf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32701" y="1769434"/>
                <a:ext cx="732948" cy="593159"/>
              </a:xfrm>
              <a:prstGeom prst="rect">
                <a:avLst/>
              </a:prstGeom>
            </p:spPr>
          </p:pic>
          <p:pic>
            <p:nvPicPr>
              <p:cNvPr id="21" name="Picture 20" descr="workspace.pdf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26094" y="1769434"/>
                <a:ext cx="732948" cy="593159"/>
              </a:xfrm>
              <a:prstGeom prst="rect">
                <a:avLst/>
              </a:prstGeom>
            </p:spPr>
          </p:pic>
          <p:cxnSp>
            <p:nvCxnSpPr>
              <p:cNvPr id="24" name="Straight Arrow Connector 23"/>
              <p:cNvCxnSpPr/>
              <p:nvPr/>
            </p:nvCxnSpPr>
            <p:spPr>
              <a:xfrm>
                <a:off x="7129767" y="2066013"/>
                <a:ext cx="532567" cy="0"/>
              </a:xfrm>
              <a:prstGeom prst="straightConnector1">
                <a:avLst/>
              </a:prstGeom>
              <a:ln w="38100" cmpd="sng">
                <a:solidFill>
                  <a:schemeClr val="accent2"/>
                </a:solidFill>
                <a:headEnd type="triangl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8" name="Group 47"/>
          <p:cNvGrpSpPr/>
          <p:nvPr/>
        </p:nvGrpSpPr>
        <p:grpSpPr>
          <a:xfrm>
            <a:off x="7070279" y="2873745"/>
            <a:ext cx="1274708" cy="1509604"/>
            <a:chOff x="6812962" y="2820949"/>
            <a:chExt cx="1274708" cy="1509604"/>
          </a:xfrm>
        </p:grpSpPr>
        <p:sp>
          <p:nvSpPr>
            <p:cNvPr id="13" name="TextBox 12"/>
            <p:cNvSpPr txBox="1"/>
            <p:nvPr/>
          </p:nvSpPr>
          <p:spPr>
            <a:xfrm>
              <a:off x="6812962" y="2820949"/>
              <a:ext cx="12747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/>
                <a:t>Templating</a:t>
              </a:r>
            </a:p>
          </p:txBody>
        </p:sp>
        <p:grpSp>
          <p:nvGrpSpPr>
            <p:cNvPr id="38" name="Group 37"/>
            <p:cNvGrpSpPr/>
            <p:nvPr/>
          </p:nvGrpSpPr>
          <p:grpSpPr>
            <a:xfrm>
              <a:off x="6990562" y="3195555"/>
              <a:ext cx="919508" cy="1134998"/>
              <a:chOff x="6301682" y="3340908"/>
              <a:chExt cx="919508" cy="1134998"/>
            </a:xfrm>
          </p:grpSpPr>
          <p:sp>
            <p:nvSpPr>
              <p:cNvPr id="36" name="TextBox 35"/>
              <p:cNvSpPr txBox="1"/>
              <p:nvPr/>
            </p:nvSpPr>
            <p:spPr>
              <a:xfrm>
                <a:off x="6403781" y="4106574"/>
                <a:ext cx="6969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jinja2</a:t>
                </a:r>
              </a:p>
            </p:txBody>
          </p:sp>
          <p:pic>
            <p:nvPicPr>
              <p:cNvPr id="37" name="Picture 36" descr="jinja-small.png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01682" y="3340908"/>
                <a:ext cx="919508" cy="868425"/>
              </a:xfrm>
              <a:prstGeom prst="rect">
                <a:avLst/>
              </a:prstGeom>
            </p:spPr>
          </p:pic>
        </p:grpSp>
      </p:grpSp>
      <p:grpSp>
        <p:nvGrpSpPr>
          <p:cNvPr id="45" name="Group 44"/>
          <p:cNvGrpSpPr/>
          <p:nvPr/>
        </p:nvGrpSpPr>
        <p:grpSpPr>
          <a:xfrm>
            <a:off x="3391858" y="1195050"/>
            <a:ext cx="2878149" cy="1293556"/>
            <a:chOff x="3185583" y="1110505"/>
            <a:chExt cx="2878149" cy="1293556"/>
          </a:xfrm>
        </p:grpSpPr>
        <p:pic>
          <p:nvPicPr>
            <p:cNvPr id="18" name="Picture 17" descr="noun_Relational Schema_1677714 copy.pdf"/>
            <p:cNvPicPr>
              <a:picLocks noChangeAspect="1"/>
            </p:cNvPicPr>
            <p:nvPr/>
          </p:nvPicPr>
          <p:blipFill>
            <a:blip r:embed="rId5">
              <a:duotone>
                <a:schemeClr val="accent4">
                  <a:shade val="45000"/>
                  <a:satMod val="135000"/>
                </a:schemeClr>
                <a:prstClr val="white"/>
              </a:duotone>
              <a:alphaModFix amt="29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02001" y="1241336"/>
              <a:ext cx="751418" cy="711870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3663660" y="1110505"/>
              <a:ext cx="19219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/>
                <a:t>Schema Detection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185583" y="1880841"/>
              <a:ext cx="287814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Monaco"/>
                  <a:cs typeface="Monaco"/>
                </a:rPr>
                <a:t>'T': </a:t>
              </a:r>
              <a:r>
                <a:rPr lang="en-US" sz="1400" dirty="0" err="1">
                  <a:latin typeface="Monaco"/>
                  <a:cs typeface="Monaco"/>
                </a:rPr>
                <a:t>int</a:t>
              </a:r>
              <a:r>
                <a:rPr lang="en-US" sz="1400" dirty="0">
                  <a:latin typeface="Monaco"/>
                  <a:cs typeface="Monaco"/>
                </a:rPr>
                <a:t>([298, 300, 302])</a:t>
              </a:r>
            </a:p>
            <a:p>
              <a:r>
                <a:rPr lang="en-US" sz="1400" dirty="0">
                  <a:latin typeface="Monaco"/>
                  <a:cs typeface="Monaco"/>
                </a:rPr>
                <a:t>'P': float([0.1, 1.0])</a:t>
              </a:r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3445287" y="2788161"/>
            <a:ext cx="2771290" cy="1534709"/>
            <a:chOff x="3185583" y="2682450"/>
            <a:chExt cx="2771290" cy="1534709"/>
          </a:xfrm>
        </p:grpSpPr>
        <p:grpSp>
          <p:nvGrpSpPr>
            <p:cNvPr id="43" name="Group 42"/>
            <p:cNvGrpSpPr/>
            <p:nvPr/>
          </p:nvGrpSpPr>
          <p:grpSpPr>
            <a:xfrm>
              <a:off x="3631857" y="3237966"/>
              <a:ext cx="1878742" cy="979193"/>
              <a:chOff x="3647881" y="3237966"/>
              <a:chExt cx="1878742" cy="979193"/>
            </a:xfrm>
          </p:grpSpPr>
          <p:pic>
            <p:nvPicPr>
              <p:cNvPr id="32" name="Picture 31" descr="noun_container_927911.pdf"/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72419" y="3294058"/>
                <a:ext cx="1247579" cy="849083"/>
              </a:xfrm>
              <a:prstGeom prst="rect">
                <a:avLst/>
              </a:prstGeom>
            </p:spPr>
          </p:pic>
          <p:pic>
            <p:nvPicPr>
              <p:cNvPr id="35" name="Picture 34" descr="logo.pdf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18178" y="3237966"/>
                <a:ext cx="808445" cy="808445"/>
              </a:xfrm>
              <a:prstGeom prst="rect">
                <a:avLst/>
              </a:prstGeom>
              <a:effectLst>
                <a:glow rad="127000">
                  <a:schemeClr val="bg1">
                    <a:alpha val="75000"/>
                  </a:schemeClr>
                </a:glow>
              </a:effectLst>
            </p:spPr>
          </p:pic>
          <p:pic>
            <p:nvPicPr>
              <p:cNvPr id="34" name="Picture 33" descr="horizontal.eps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47881" y="3833331"/>
                <a:ext cx="1494370" cy="383828"/>
              </a:xfrm>
              <a:prstGeom prst="rect">
                <a:avLst/>
              </a:prstGeom>
              <a:effectLst>
                <a:glow rad="127000">
                  <a:schemeClr val="bg1">
                    <a:alpha val="75000"/>
                  </a:schemeClr>
                </a:glow>
              </a:effectLst>
            </p:spPr>
          </p:pic>
        </p:grpSp>
        <p:sp>
          <p:nvSpPr>
            <p:cNvPr id="33" name="TextBox 32"/>
            <p:cNvSpPr txBox="1"/>
            <p:nvPr/>
          </p:nvSpPr>
          <p:spPr>
            <a:xfrm>
              <a:off x="3185583" y="2682450"/>
              <a:ext cx="277129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Improved Container Support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9BB7721F-F545-CF4C-B340-EB47509C579C}"/>
              </a:ext>
            </a:extLst>
          </p:cNvPr>
          <p:cNvGrpSpPr/>
          <p:nvPr/>
        </p:nvGrpSpPr>
        <p:grpSpPr>
          <a:xfrm>
            <a:off x="503555" y="1634894"/>
            <a:ext cx="2186626" cy="699936"/>
            <a:chOff x="275220" y="3473140"/>
            <a:chExt cx="2186626" cy="699936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473CD84D-83A5-0F49-B0B7-57F8616EB885}"/>
                </a:ext>
              </a:extLst>
            </p:cNvPr>
            <p:cNvGrpSpPr/>
            <p:nvPr/>
          </p:nvGrpSpPr>
          <p:grpSpPr>
            <a:xfrm>
              <a:off x="330096" y="3531008"/>
              <a:ext cx="2076875" cy="584200"/>
              <a:chOff x="319088" y="3548515"/>
              <a:chExt cx="2076875" cy="584200"/>
            </a:xfrm>
          </p:grpSpPr>
          <p:pic>
            <p:nvPicPr>
              <p:cNvPr id="50" name="Picture 49" descr="root-directory.pdf">
                <a:extLst>
                  <a:ext uri="{FF2B5EF4-FFF2-40B4-BE49-F238E27FC236}">
                    <a16:creationId xmlns:a16="http://schemas.microsoft.com/office/drawing/2014/main" id="{D4D86E65-42A6-334C-8B9B-1A8C731BA9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9088" y="3548515"/>
                <a:ext cx="584200" cy="584200"/>
              </a:xfrm>
              <a:prstGeom prst="rect">
                <a:avLst/>
              </a:prstGeom>
            </p:spPr>
          </p:pic>
          <p:pic>
            <p:nvPicPr>
              <p:cNvPr id="51" name="Picture 50" descr="zip.eps">
                <a:extLst>
                  <a:ext uri="{FF2B5EF4-FFF2-40B4-BE49-F238E27FC236}">
                    <a16:creationId xmlns:a16="http://schemas.microsoft.com/office/drawing/2014/main" id="{3C83EB89-F0C8-CD4B-9598-A440C383ED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51463" y="3548515"/>
                <a:ext cx="444500" cy="584200"/>
              </a:xfrm>
              <a:prstGeom prst="rect">
                <a:avLst/>
              </a:prstGeom>
            </p:spPr>
          </p:pic>
          <p:pic>
            <p:nvPicPr>
              <p:cNvPr id="52" name="Picture 51" descr="gzip.eps">
                <a:extLst>
                  <a:ext uri="{FF2B5EF4-FFF2-40B4-BE49-F238E27FC236}">
                    <a16:creationId xmlns:a16="http://schemas.microsoft.com/office/drawing/2014/main" id="{4EE9790E-0334-3F48-863A-671E79FB7A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53904" y="3548515"/>
                <a:ext cx="444500" cy="584200"/>
              </a:xfrm>
              <a:prstGeom prst="rect">
                <a:avLst/>
              </a:prstGeom>
            </p:spPr>
          </p:pic>
          <p:pic>
            <p:nvPicPr>
              <p:cNvPr id="53" name="Picture 52" descr="tar.eps">
                <a:extLst>
                  <a:ext uri="{FF2B5EF4-FFF2-40B4-BE49-F238E27FC236}">
                    <a16:creationId xmlns:a16="http://schemas.microsoft.com/office/drawing/2014/main" id="{9DAE4F12-41D1-0E47-B79C-4DD68A7AC3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56346" y="3548515"/>
                <a:ext cx="444500" cy="584200"/>
              </a:xfrm>
              <a:prstGeom prst="rect">
                <a:avLst/>
              </a:prstGeom>
            </p:spPr>
          </p:pic>
        </p:grp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249E38E6-FBFB-8149-95E8-E9E8CABF14E4}"/>
                </a:ext>
              </a:extLst>
            </p:cNvPr>
            <p:cNvSpPr/>
            <p:nvPr/>
          </p:nvSpPr>
          <p:spPr>
            <a:xfrm>
              <a:off x="275220" y="3473140"/>
              <a:ext cx="2186626" cy="699936"/>
            </a:xfrm>
            <a:prstGeom prst="rect">
              <a:avLst/>
            </a:prstGeom>
            <a:noFill/>
            <a:ln>
              <a:solidFill>
                <a:schemeClr val="accent2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09511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FD10DC-9E3A-D34D-9F2E-0A776D6E5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with Jobs and Projects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AD049E7-CA2B-B041-BAEC-76940439B5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Lightweight storage</a:t>
            </a:r>
            <a:r>
              <a:rPr lang="en-US" sz="2400" dirty="0">
                <a:latin typeface="Monaco" pitchFamily="2" charset="77"/>
              </a:rPr>
              <a:t>: </a:t>
            </a:r>
            <a:r>
              <a:rPr lang="en-US" sz="2400" dirty="0" err="1">
                <a:latin typeface="Monaco" pitchFamily="2" charset="77"/>
              </a:rPr>
              <a:t>job.doc</a:t>
            </a:r>
            <a:r>
              <a:rPr lang="en-US" sz="2400" dirty="0">
                <a:latin typeface="Monaco" pitchFamily="2" charset="77"/>
              </a:rPr>
              <a:t>['count'] = 10</a:t>
            </a:r>
          </a:p>
          <a:p>
            <a:r>
              <a:rPr lang="en-US" dirty="0"/>
              <a:t>Modify state point</a:t>
            </a:r>
            <a:r>
              <a:rPr lang="en-US" sz="2400" dirty="0">
                <a:latin typeface="Monaco" pitchFamily="2" charset="77"/>
              </a:rPr>
              <a:t>: </a:t>
            </a:r>
            <a:r>
              <a:rPr lang="en-US" sz="2400" dirty="0" err="1">
                <a:latin typeface="Monaco" pitchFamily="2" charset="77"/>
              </a:rPr>
              <a:t>job.sp.P</a:t>
            </a:r>
            <a:r>
              <a:rPr lang="en-US" sz="2400" dirty="0">
                <a:latin typeface="Monaco" pitchFamily="2" charset="77"/>
              </a:rPr>
              <a:t> = 5</a:t>
            </a:r>
          </a:p>
          <a:p>
            <a:pPr lvl="0"/>
            <a:r>
              <a:rPr lang="en-US" dirty="0">
                <a:solidFill>
                  <a:prstClr val="black"/>
                </a:solidFill>
                <a:cs typeface="Calibri" panose="020F0502020204030204" pitchFamily="34" charset="0"/>
              </a:rPr>
              <a:t>Selection</a:t>
            </a:r>
            <a:r>
              <a:rPr lang="en-US" sz="2400" dirty="0">
                <a:solidFill>
                  <a:prstClr val="black"/>
                </a:solidFill>
                <a:latin typeface="Monaco" pitchFamily="2" charset="77"/>
              </a:rPr>
              <a:t>: </a:t>
            </a:r>
            <a:r>
              <a:rPr lang="en-US" sz="2400" dirty="0" err="1">
                <a:solidFill>
                  <a:prstClr val="black"/>
                </a:solidFill>
                <a:latin typeface="Monaco" pitchFamily="2" charset="77"/>
              </a:rPr>
              <a:t>project.find_jobs</a:t>
            </a:r>
            <a:r>
              <a:rPr lang="en-US" sz="2400" dirty="0">
                <a:solidFill>
                  <a:prstClr val="black"/>
                </a:solidFill>
                <a:latin typeface="Monaco" pitchFamily="2" charset="77"/>
              </a:rPr>
              <a:t>({'T': 298})</a:t>
            </a:r>
          </a:p>
          <a:p>
            <a:pPr lvl="0"/>
            <a:r>
              <a:rPr lang="en-US" dirty="0">
                <a:solidFill>
                  <a:prstClr val="black"/>
                </a:solidFill>
              </a:rPr>
              <a:t>Group</a:t>
            </a:r>
            <a:r>
              <a:rPr lang="en-US" sz="2400" dirty="0">
                <a:solidFill>
                  <a:prstClr val="black"/>
                </a:solidFill>
                <a:latin typeface="Monaco" pitchFamily="2" charset="77"/>
              </a:rPr>
              <a:t>: for a, g in </a:t>
            </a:r>
            <a:r>
              <a:rPr lang="en-US" sz="2400" dirty="0" err="1">
                <a:solidFill>
                  <a:prstClr val="black"/>
                </a:solidFill>
                <a:latin typeface="Monaco" pitchFamily="2" charset="77"/>
              </a:rPr>
              <a:t>project.groupby</a:t>
            </a:r>
            <a:r>
              <a:rPr lang="en-US" sz="2400" dirty="0">
                <a:solidFill>
                  <a:prstClr val="black"/>
                </a:solidFill>
                <a:latin typeface="Monaco" pitchFamily="2" charset="77"/>
              </a:rPr>
              <a:t>('T')</a:t>
            </a:r>
          </a:p>
          <a:p>
            <a:endParaRPr lang="en-US" sz="2400" dirty="0">
              <a:latin typeface="Monaco" pitchFamily="2" charset="77"/>
            </a:endParaRPr>
          </a:p>
          <a:p>
            <a:endParaRPr lang="en-US" sz="2400" dirty="0">
              <a:latin typeface="Monaco" pitchFamily="2" charset="77"/>
            </a:endParaRPr>
          </a:p>
          <a:p>
            <a:endParaRPr lang="en-US" sz="2400" dirty="0">
              <a:latin typeface="Monaco" pitchFamily="2" charset="77"/>
            </a:endParaRPr>
          </a:p>
          <a:p>
            <a:endParaRPr lang="en-US" sz="2400" dirty="0">
              <a:latin typeface="Monaco" pitchFamily="2" charset="77"/>
            </a:endParaRPr>
          </a:p>
          <a:p>
            <a:endParaRPr lang="en-US" sz="2400" dirty="0">
              <a:latin typeface="Monaco" pitchFamily="2" charset="77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A15D5C5-0674-6C4F-AD79-8968230165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D744AE0-12A7-D04B-B734-98B9D5D7BCF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98318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08DADC-844B-E643-B7AB-31C70ABF5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with </a:t>
            </a:r>
            <a:r>
              <a:rPr lang="en-US" dirty="0" err="1"/>
              <a:t>FlowProjects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640EEB-CA43-1A42-A5E6-CE106CEC69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>
                <a:latin typeface="Monaco" pitchFamily="2" charset="77"/>
              </a:rPr>
              <a:t>from flow import </a:t>
            </a:r>
            <a:r>
              <a:rPr lang="en-US" dirty="0" err="1">
                <a:latin typeface="Monaco" pitchFamily="2" charset="77"/>
              </a:rPr>
              <a:t>FlowProject</a:t>
            </a:r>
            <a:endParaRPr lang="en-US" dirty="0">
              <a:latin typeface="Monaco" pitchFamily="2" charset="77"/>
            </a:endParaRPr>
          </a:p>
          <a:p>
            <a:pPr marL="0" indent="0">
              <a:buNone/>
            </a:pPr>
            <a:endParaRPr lang="en-US" dirty="0">
              <a:latin typeface="Monaco" pitchFamily="2" charset="77"/>
            </a:endParaRPr>
          </a:p>
          <a:p>
            <a:pPr marL="0" indent="0">
              <a:buNone/>
            </a:pPr>
            <a:r>
              <a:rPr lang="en-US" dirty="0">
                <a:latin typeface="Monaco" pitchFamily="2" charset="77"/>
              </a:rPr>
              <a:t>class </a:t>
            </a:r>
            <a:r>
              <a:rPr lang="en-US" dirty="0" err="1">
                <a:latin typeface="Monaco" pitchFamily="2" charset="77"/>
              </a:rPr>
              <a:t>MyProject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latin typeface="Monaco" pitchFamily="2" charset="77"/>
              </a:rPr>
              <a:t>FlowProject</a:t>
            </a:r>
            <a:r>
              <a:rPr lang="en-US" dirty="0">
                <a:latin typeface="Monaco" pitchFamily="2" charset="77"/>
              </a:rPr>
              <a:t>):</a:t>
            </a:r>
          </a:p>
          <a:p>
            <a:pPr marL="0" indent="0">
              <a:buNone/>
            </a:pPr>
            <a:r>
              <a:rPr lang="en-US" dirty="0">
                <a:latin typeface="Monaco" pitchFamily="2" charset="77"/>
              </a:rPr>
              <a:t>	pass</a:t>
            </a:r>
          </a:p>
          <a:p>
            <a:pPr marL="0" indent="0">
              <a:buNone/>
            </a:pPr>
            <a:endParaRPr lang="en-US" dirty="0">
              <a:latin typeface="Monaco" pitchFamily="2" charset="77"/>
            </a:endParaRPr>
          </a:p>
          <a:p>
            <a:pPr marL="0" indent="0">
              <a:buNone/>
            </a:pPr>
            <a:r>
              <a:rPr lang="en-US" dirty="0">
                <a:latin typeface="Monaco" pitchFamily="2" charset="77"/>
              </a:rPr>
              <a:t>@</a:t>
            </a:r>
            <a:r>
              <a:rPr lang="en-US" dirty="0" err="1">
                <a:latin typeface="Monaco" pitchFamily="2" charset="77"/>
              </a:rPr>
              <a:t>MyProject.operation</a:t>
            </a:r>
            <a:endParaRPr lang="en-US" dirty="0">
              <a:latin typeface="Monaco" pitchFamily="2" charset="77"/>
            </a:endParaRPr>
          </a:p>
          <a:p>
            <a:pPr marL="0" indent="0">
              <a:buNone/>
            </a:pPr>
            <a:r>
              <a:rPr lang="en-US" dirty="0">
                <a:latin typeface="Monaco" pitchFamily="2" charset="77"/>
              </a:rPr>
              <a:t>@</a:t>
            </a:r>
            <a:r>
              <a:rPr lang="en-US" dirty="0" err="1">
                <a:latin typeface="Monaco" pitchFamily="2" charset="77"/>
              </a:rPr>
              <a:t>MyProject.post.true</a:t>
            </a:r>
            <a:r>
              <a:rPr lang="en-US" dirty="0">
                <a:latin typeface="Monaco" pitchFamily="2" charset="77"/>
              </a:rPr>
              <a:t>('finished')</a:t>
            </a:r>
          </a:p>
          <a:p>
            <a:pPr marL="0" indent="0">
              <a:buNone/>
            </a:pPr>
            <a:r>
              <a:rPr lang="en-US" dirty="0">
                <a:latin typeface="Monaco" pitchFamily="2" charset="77"/>
              </a:rPr>
              <a:t>def compute(job):</a:t>
            </a:r>
          </a:p>
          <a:p>
            <a:pPr marL="0" indent="0">
              <a:buNone/>
            </a:pPr>
            <a:r>
              <a:rPr lang="en-US" dirty="0">
                <a:latin typeface="Monaco" pitchFamily="2" charset="77"/>
              </a:rPr>
              <a:t>	</a:t>
            </a:r>
            <a:r>
              <a:rPr lang="en-US" dirty="0" err="1">
                <a:latin typeface="Monaco" pitchFamily="2" charset="77"/>
              </a:rPr>
              <a:t>job.doc.finished</a:t>
            </a:r>
            <a:r>
              <a:rPr lang="en-US" dirty="0">
                <a:latin typeface="Monaco" pitchFamily="2" charset="77"/>
              </a:rPr>
              <a:t> = True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ACC2AE-4382-244E-B7D1-D7A0249C83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363232-B873-4F4C-8559-2B7709F52369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4250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03B41-82F4-144C-BC03-40D3728BFE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LIVE DEMO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1ED1D96-71EF-4141-9BD1-E1A5D8B76D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6FF55D-C2A1-754B-B64B-E8DFCED0DBF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4619625"/>
            <a:ext cx="2133600" cy="274638"/>
          </a:xfrm>
        </p:spPr>
        <p:txBody>
          <a:bodyPr/>
          <a:lstStyle/>
          <a:p>
            <a:fld id="{E9363232-B873-4F4C-8559-2B7709F52369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709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39E3F7-5822-6F46-8A9B-CA49E77467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042" y="3080201"/>
            <a:ext cx="2758894" cy="1612340"/>
          </a:xfrm>
          <a:prstGeom prst="rect">
            <a:avLst/>
          </a:prstGeom>
        </p:spPr>
      </p:pic>
      <p:pic>
        <p:nvPicPr>
          <p:cNvPr id="13" name="Picture 12" descr="workspace.pdf"/>
          <p:cNvPicPr>
            <a:picLocks noChangeAspect="1"/>
          </p:cNvPicPr>
          <p:nvPr/>
        </p:nvPicPr>
        <p:blipFill>
          <a:blip r:embed="rId4">
            <a:alphaModFix amt="3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856" y="1181242"/>
            <a:ext cx="2089312" cy="1690835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Latest Development</a:t>
            </a:r>
          </a:p>
        </p:txBody>
      </p:sp>
      <p:pic>
        <p:nvPicPr>
          <p:cNvPr id="6" name="Picture 5" descr="workspace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203" y="1391799"/>
            <a:ext cx="1899138" cy="153693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856" y="1391800"/>
            <a:ext cx="566611" cy="566611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040100" y="895454"/>
            <a:ext cx="4461371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Better handling of </a:t>
            </a:r>
            <a:r>
              <a:rPr lang="en-US" sz="1600" b="1" dirty="0"/>
              <a:t>dynamically </a:t>
            </a:r>
            <a:r>
              <a:rPr lang="en-US" sz="1600" dirty="0"/>
              <a:t>growing data spaces for improved support of </a:t>
            </a:r>
            <a:r>
              <a:rPr lang="en-US" sz="1600" b="1" dirty="0"/>
              <a:t>optimization</a:t>
            </a:r>
            <a:r>
              <a:rPr lang="en-US" sz="1600" dirty="0"/>
              <a:t> workflows.</a:t>
            </a:r>
          </a:p>
        </p:txBody>
      </p:sp>
      <p:pic>
        <p:nvPicPr>
          <p:cNvPr id="22" name="Picture 21" descr="workflow.eps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3459" y="1845577"/>
            <a:ext cx="2397082" cy="1027321"/>
          </a:xfrm>
          <a:prstGeom prst="rect">
            <a:avLst/>
          </a:prstGeom>
        </p:spPr>
      </p:pic>
      <p:grpSp>
        <p:nvGrpSpPr>
          <p:cNvPr id="100" name="Group 99"/>
          <p:cNvGrpSpPr/>
          <p:nvPr/>
        </p:nvGrpSpPr>
        <p:grpSpPr>
          <a:xfrm>
            <a:off x="6187179" y="1040348"/>
            <a:ext cx="1399163" cy="1299562"/>
            <a:chOff x="6187179" y="1040348"/>
            <a:chExt cx="1399163" cy="1299562"/>
          </a:xfrm>
        </p:grpSpPr>
        <p:grpSp>
          <p:nvGrpSpPr>
            <p:cNvPr id="99" name="Group 98"/>
            <p:cNvGrpSpPr/>
            <p:nvPr/>
          </p:nvGrpSpPr>
          <p:grpSpPr>
            <a:xfrm>
              <a:off x="6288662" y="1121506"/>
              <a:ext cx="1196196" cy="1137246"/>
              <a:chOff x="6300061" y="1107058"/>
              <a:chExt cx="1196196" cy="1137246"/>
            </a:xfrm>
          </p:grpSpPr>
          <p:sp>
            <p:nvSpPr>
              <p:cNvPr id="25" name="Rectangle 24"/>
              <p:cNvSpPr/>
              <p:nvPr/>
            </p:nvSpPr>
            <p:spPr>
              <a:xfrm>
                <a:off x="6300061" y="1107058"/>
                <a:ext cx="1196196" cy="316943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err="1"/>
                  <a:t>write_log</a:t>
                </a:r>
                <a:r>
                  <a:rPr lang="en-US" sz="1400" dirty="0"/>
                  <a:t>()</a:t>
                </a:r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6300061" y="1517210"/>
                <a:ext cx="1196196" cy="316943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/>
                  <a:t>snapshot()</a:t>
                </a:r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6300061" y="1927361"/>
                <a:ext cx="1196196" cy="316943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err="1"/>
                  <a:t>git</a:t>
                </a:r>
                <a:r>
                  <a:rPr lang="en-US" sz="1400" dirty="0"/>
                  <a:t> commit</a:t>
                </a:r>
              </a:p>
            </p:txBody>
          </p:sp>
        </p:grpSp>
        <p:sp>
          <p:nvSpPr>
            <p:cNvPr id="34" name="Rectangle 33"/>
            <p:cNvSpPr/>
            <p:nvPr/>
          </p:nvSpPr>
          <p:spPr>
            <a:xfrm>
              <a:off x="6187179" y="1040348"/>
              <a:ext cx="1399163" cy="1299562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6" name="Group 95"/>
          <p:cNvGrpSpPr/>
          <p:nvPr/>
        </p:nvGrpSpPr>
        <p:grpSpPr>
          <a:xfrm>
            <a:off x="3434862" y="1704081"/>
            <a:ext cx="2752317" cy="1258754"/>
            <a:chOff x="3434862" y="1886994"/>
            <a:chExt cx="2752317" cy="1258754"/>
          </a:xfrm>
        </p:grpSpPr>
        <p:cxnSp>
          <p:nvCxnSpPr>
            <p:cNvPr id="33" name="Straight Connector 32"/>
            <p:cNvCxnSpPr/>
            <p:nvPr/>
          </p:nvCxnSpPr>
          <p:spPr>
            <a:xfrm flipV="1">
              <a:off x="3862104" y="1905875"/>
              <a:ext cx="0" cy="746722"/>
            </a:xfrm>
            <a:prstGeom prst="line">
              <a:avLst/>
            </a:prstGeom>
            <a:ln w="12700" cmpd="sng">
              <a:solidFill>
                <a:schemeClr val="tx1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 flipV="1">
              <a:off x="3434862" y="1905875"/>
              <a:ext cx="2" cy="746722"/>
            </a:xfrm>
            <a:prstGeom prst="line">
              <a:avLst/>
            </a:prstGeom>
            <a:ln w="12700" cmpd="sng">
              <a:solidFill>
                <a:schemeClr val="tx1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flipH="1">
              <a:off x="3434864" y="1905875"/>
              <a:ext cx="2752315" cy="0"/>
            </a:xfrm>
            <a:prstGeom prst="line">
              <a:avLst/>
            </a:prstGeom>
            <a:ln w="12700" cmpd="sng">
              <a:solidFill>
                <a:schemeClr val="tx1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 flipV="1">
              <a:off x="4170811" y="1905875"/>
              <a:ext cx="0" cy="434035"/>
            </a:xfrm>
            <a:prstGeom prst="line">
              <a:avLst/>
            </a:prstGeom>
            <a:ln w="12700" cmpd="sng">
              <a:solidFill>
                <a:schemeClr val="tx1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 flipV="1">
              <a:off x="4727006" y="1905875"/>
              <a:ext cx="0" cy="434035"/>
            </a:xfrm>
            <a:prstGeom prst="line">
              <a:avLst/>
            </a:prstGeom>
            <a:ln w="12700" cmpd="sng">
              <a:solidFill>
                <a:schemeClr val="tx1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 flipV="1">
              <a:off x="5074791" y="1886994"/>
              <a:ext cx="0" cy="434035"/>
            </a:xfrm>
            <a:prstGeom prst="line">
              <a:avLst/>
            </a:prstGeom>
            <a:ln w="12700" cmpd="sng">
              <a:solidFill>
                <a:schemeClr val="tx1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 flipV="1">
              <a:off x="5641406" y="1886994"/>
              <a:ext cx="0" cy="434035"/>
            </a:xfrm>
            <a:prstGeom prst="line">
              <a:avLst/>
            </a:prstGeom>
            <a:ln w="12700" cmpd="sng">
              <a:solidFill>
                <a:schemeClr val="tx1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 flipV="1">
              <a:off x="4586329" y="2711712"/>
              <a:ext cx="0" cy="434035"/>
            </a:xfrm>
            <a:prstGeom prst="line">
              <a:avLst/>
            </a:prstGeom>
            <a:ln w="12700" cmpd="sng">
              <a:solidFill>
                <a:schemeClr val="tx1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 flipV="1">
              <a:off x="5142525" y="2711712"/>
              <a:ext cx="0" cy="434035"/>
            </a:xfrm>
            <a:prstGeom prst="line">
              <a:avLst/>
            </a:prstGeom>
            <a:ln w="12700" cmpd="sng">
              <a:solidFill>
                <a:schemeClr val="tx1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>
              <a:off x="4586329" y="3145747"/>
              <a:ext cx="1385927" cy="0"/>
            </a:xfrm>
            <a:prstGeom prst="line">
              <a:avLst/>
            </a:prstGeom>
            <a:ln w="12700" cmpd="sng">
              <a:solidFill>
                <a:schemeClr val="tx1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 flipV="1">
              <a:off x="5989191" y="1905875"/>
              <a:ext cx="0" cy="1239873"/>
            </a:xfrm>
            <a:prstGeom prst="line">
              <a:avLst/>
            </a:prstGeom>
            <a:ln w="12700" cmpd="sng">
              <a:solidFill>
                <a:schemeClr val="tx1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3" name="TextBox 62"/>
          <p:cNvSpPr txBox="1"/>
          <p:nvPr/>
        </p:nvSpPr>
        <p:spPr>
          <a:xfrm>
            <a:off x="3571274" y="2962834"/>
            <a:ext cx="29637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Execution hooks</a:t>
            </a:r>
            <a:r>
              <a:rPr lang="en-US" sz="1600" dirty="0"/>
              <a:t> allow consistent tracking of all operations that manipulate the data space.</a:t>
            </a:r>
          </a:p>
        </p:txBody>
      </p:sp>
      <p:cxnSp>
        <p:nvCxnSpPr>
          <p:cNvPr id="64" name="Straight Arrow Connector 63"/>
          <p:cNvCxnSpPr>
            <a:cxnSpLocks/>
          </p:cNvCxnSpPr>
          <p:nvPr/>
        </p:nvCxnSpPr>
        <p:spPr>
          <a:xfrm>
            <a:off x="8622355" y="1938185"/>
            <a:ext cx="0" cy="1440147"/>
          </a:xfrm>
          <a:prstGeom prst="straightConnector1">
            <a:avLst/>
          </a:prstGeom>
          <a:ln>
            <a:solidFill>
              <a:schemeClr val="accent2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2" name="Group 101"/>
          <p:cNvGrpSpPr/>
          <p:nvPr/>
        </p:nvGrpSpPr>
        <p:grpSpPr>
          <a:xfrm>
            <a:off x="7744837" y="1238249"/>
            <a:ext cx="1125626" cy="699936"/>
            <a:chOff x="7744837" y="966375"/>
            <a:chExt cx="1125626" cy="699936"/>
          </a:xfrm>
        </p:grpSpPr>
        <p:grpSp>
          <p:nvGrpSpPr>
            <p:cNvPr id="101" name="Group 100"/>
            <p:cNvGrpSpPr/>
            <p:nvPr/>
          </p:nvGrpSpPr>
          <p:grpSpPr>
            <a:xfrm>
              <a:off x="7821630" y="1024243"/>
              <a:ext cx="972040" cy="584200"/>
              <a:chOff x="7804800" y="1031956"/>
              <a:chExt cx="972040" cy="584200"/>
            </a:xfrm>
          </p:grpSpPr>
          <p:pic>
            <p:nvPicPr>
              <p:cNvPr id="28" name="Picture 27" descr="txt.eps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04800" y="1031956"/>
                <a:ext cx="444500" cy="584200"/>
              </a:xfrm>
              <a:prstGeom prst="rect">
                <a:avLst/>
              </a:prstGeom>
            </p:spPr>
          </p:pic>
          <p:pic>
            <p:nvPicPr>
              <p:cNvPr id="29" name="Picture 28" descr="json-file.eps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32340" y="1031956"/>
                <a:ext cx="444500" cy="584200"/>
              </a:xfrm>
              <a:prstGeom prst="rect">
                <a:avLst/>
              </a:prstGeom>
            </p:spPr>
          </p:pic>
        </p:grpSp>
        <p:sp>
          <p:nvSpPr>
            <p:cNvPr id="65" name="Rectangle 64"/>
            <p:cNvSpPr/>
            <p:nvPr/>
          </p:nvSpPr>
          <p:spPr>
            <a:xfrm>
              <a:off x="7744837" y="966375"/>
              <a:ext cx="1125626" cy="699936"/>
            </a:xfrm>
            <a:prstGeom prst="rect">
              <a:avLst/>
            </a:prstGeom>
            <a:noFill/>
            <a:ln>
              <a:solidFill>
                <a:schemeClr val="accent2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0" name="TextBox 69"/>
          <p:cNvSpPr txBox="1"/>
          <p:nvPr/>
        </p:nvSpPr>
        <p:spPr>
          <a:xfrm>
            <a:off x="6553835" y="2462212"/>
            <a:ext cx="20685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An </a:t>
            </a:r>
            <a:r>
              <a:rPr lang="en-US" sz="1600" b="1" dirty="0"/>
              <a:t>operations log</a:t>
            </a:r>
            <a:r>
              <a:rPr lang="en-US" sz="1600" dirty="0"/>
              <a:t> can be used to generate a graph of actions.</a:t>
            </a:r>
          </a:p>
        </p:txBody>
      </p:sp>
      <p:cxnSp>
        <p:nvCxnSpPr>
          <p:cNvPr id="75" name="Straight Arrow Connector 74"/>
          <p:cNvCxnSpPr/>
          <p:nvPr/>
        </p:nvCxnSpPr>
        <p:spPr>
          <a:xfrm>
            <a:off x="7586342" y="1376383"/>
            <a:ext cx="158495" cy="0"/>
          </a:xfrm>
          <a:prstGeom prst="straightConnector1">
            <a:avLst/>
          </a:prstGeom>
          <a:ln>
            <a:solidFill>
              <a:schemeClr val="accent2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22" name="Group 121"/>
          <p:cNvGrpSpPr/>
          <p:nvPr/>
        </p:nvGrpSpPr>
        <p:grpSpPr>
          <a:xfrm>
            <a:off x="2517168" y="2238222"/>
            <a:ext cx="753618" cy="669571"/>
            <a:chOff x="2619841" y="2315349"/>
            <a:chExt cx="524232" cy="465767"/>
          </a:xfrm>
        </p:grpSpPr>
        <p:pic>
          <p:nvPicPr>
            <p:cNvPr id="114" name="Picture 113" descr="workspace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19841" y="2315349"/>
              <a:ext cx="438864" cy="355163"/>
            </a:xfrm>
            <a:prstGeom prst="rect">
              <a:avLst/>
            </a:prstGeom>
          </p:spPr>
        </p:pic>
        <p:pic>
          <p:nvPicPr>
            <p:cNvPr id="120" name="Picture 119" descr="workspace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62525" y="2370651"/>
              <a:ext cx="438864" cy="355163"/>
            </a:xfrm>
            <a:prstGeom prst="rect">
              <a:avLst/>
            </a:prstGeom>
          </p:spPr>
        </p:pic>
        <p:pic>
          <p:nvPicPr>
            <p:cNvPr id="121" name="Picture 120" descr="workspace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05209" y="2425953"/>
              <a:ext cx="438864" cy="355163"/>
            </a:xfrm>
            <a:prstGeom prst="rect">
              <a:avLst/>
            </a:prstGeom>
          </p:spPr>
        </p:pic>
      </p:grpSp>
      <p:cxnSp>
        <p:nvCxnSpPr>
          <p:cNvPr id="124" name="Elbow Connector 123"/>
          <p:cNvCxnSpPr/>
          <p:nvPr/>
        </p:nvCxnSpPr>
        <p:spPr>
          <a:xfrm>
            <a:off x="1679703" y="1795828"/>
            <a:ext cx="1259953" cy="793370"/>
          </a:xfrm>
          <a:prstGeom prst="bentConnector3">
            <a:avLst>
              <a:gd name="adj1" fmla="val 36638"/>
            </a:avLst>
          </a:prstGeom>
          <a:ln>
            <a:solidFill>
              <a:srgbClr val="771B19"/>
            </a:solidFill>
            <a:prstDash val="sysDash"/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4" name="TextBox 133"/>
          <p:cNvSpPr txBox="1"/>
          <p:nvPr/>
        </p:nvSpPr>
        <p:spPr>
          <a:xfrm>
            <a:off x="1582380" y="1475510"/>
            <a:ext cx="17878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Cross-project links</a:t>
            </a:r>
            <a:endParaRPr lang="en-US" sz="1600" dirty="0"/>
          </a:p>
        </p:txBody>
      </p:sp>
      <p:sp>
        <p:nvSpPr>
          <p:cNvPr id="112" name="TextBox 111"/>
          <p:cNvSpPr txBox="1"/>
          <p:nvPr/>
        </p:nvSpPr>
        <p:spPr>
          <a:xfrm>
            <a:off x="2166130" y="2258752"/>
            <a:ext cx="11144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2"/>
                </a:solidFill>
                <a:latin typeface="Monaco" panose="020B0509030404040204" pitchFamily="49" charset="0"/>
              </a:rPr>
              <a:t>signac://</a:t>
            </a:r>
            <a:r>
              <a:rPr lang="is-IS" sz="1200" dirty="0">
                <a:solidFill>
                  <a:schemeClr val="accent2"/>
                </a:solidFill>
                <a:latin typeface="Monaco" panose="020B0509030404040204" pitchFamily="49" charset="0"/>
              </a:rPr>
              <a:t>…</a:t>
            </a:r>
            <a:endParaRPr lang="en-US" sz="1200" dirty="0">
              <a:solidFill>
                <a:schemeClr val="accent2"/>
              </a:solidFill>
              <a:latin typeface="Monaco" panose="020B0509030404040204" pitchFamily="49" charset="0"/>
            </a:endParaRPr>
          </a:p>
        </p:txBody>
      </p:sp>
      <p:sp>
        <p:nvSpPr>
          <p:cNvPr id="57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7010400" y="4294417"/>
            <a:ext cx="2133600" cy="273844"/>
          </a:xfrm>
        </p:spPr>
        <p:txBody>
          <a:bodyPr/>
          <a:lstStyle/>
          <a:p>
            <a:fld id="{1D744AE0-12A7-D04B-B734-98B9D5D7BCFB}" type="slidenum">
              <a:rPr lang="en-US" smtClean="0"/>
              <a:t>19</a:t>
            </a:fld>
            <a:endParaRPr lang="en-US" dirty="0"/>
          </a:p>
        </p:txBody>
      </p:sp>
      <p:sp>
        <p:nvSpPr>
          <p:cNvPr id="71" name="TextBox 70"/>
          <p:cNvSpPr txBox="1"/>
          <p:nvPr/>
        </p:nvSpPr>
        <p:spPr>
          <a:xfrm>
            <a:off x="2166130" y="1704081"/>
            <a:ext cx="1204092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for complex data spaces.</a:t>
            </a:r>
          </a:p>
        </p:txBody>
      </p:sp>
      <p:sp>
        <p:nvSpPr>
          <p:cNvPr id="66" name="Text Placeholder 65"/>
          <p:cNvSpPr>
            <a:spLocks noGrp="1"/>
          </p:cNvSpPr>
          <p:nvPr>
            <p:ph type="body" sz="quarter" idx="14"/>
          </p:nvPr>
        </p:nvSpPr>
        <p:spPr>
          <a:xfrm>
            <a:off x="319087" y="4664075"/>
            <a:ext cx="771755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Icons made by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Smashicons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and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Freepik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from </a:t>
            </a:r>
            <a:r>
              <a:rPr lang="en-US" u="sng" dirty="0">
                <a:solidFill>
                  <a:schemeClr val="bg1">
                    <a:lumMod val="85000"/>
                  </a:schemeClr>
                </a:solidFill>
              </a:rPr>
              <a:t>www.flaticon.com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are licensed by CC BY3.0. Image from https://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www.neonscience.org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/about-hdf5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D1625627-55E9-402D-AC9A-E91693A19A6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21630" y="3423568"/>
            <a:ext cx="1064092" cy="1064092"/>
          </a:xfrm>
          <a:prstGeom prst="rect">
            <a:avLst/>
          </a:prstGeom>
        </p:spPr>
      </p:pic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25AE72E7-DAD5-7C42-BF74-FB96A60CCC2A}"/>
              </a:ext>
            </a:extLst>
          </p:cNvPr>
          <p:cNvCxnSpPr>
            <a:cxnSpLocks/>
          </p:cNvCxnSpPr>
          <p:nvPr/>
        </p:nvCxnSpPr>
        <p:spPr>
          <a:xfrm>
            <a:off x="1149163" y="2535751"/>
            <a:ext cx="0" cy="757458"/>
          </a:xfrm>
          <a:prstGeom prst="straightConnector1">
            <a:avLst/>
          </a:prstGeom>
          <a:ln>
            <a:solidFill>
              <a:schemeClr val="accent2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223E7A57-CEED-AD47-9620-991F8A3DCEAD}"/>
              </a:ext>
            </a:extLst>
          </p:cNvPr>
          <p:cNvSpPr txBox="1"/>
          <p:nvPr/>
        </p:nvSpPr>
        <p:spPr>
          <a:xfrm>
            <a:off x="2578529" y="4294417"/>
            <a:ext cx="39966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Monaco"/>
                <a:cs typeface="Monaco"/>
              </a:rPr>
              <a:t>job.data</a:t>
            </a:r>
            <a:r>
              <a:rPr lang="en-US" sz="1200" dirty="0">
                <a:latin typeface="Monaco"/>
                <a:cs typeface="Monaco"/>
              </a:rPr>
              <a:t>[rand] = </a:t>
            </a:r>
            <a:r>
              <a:rPr lang="en-US" sz="1200" dirty="0" err="1">
                <a:latin typeface="Monaco"/>
                <a:cs typeface="Monaco"/>
              </a:rPr>
              <a:t>np.random.rand</a:t>
            </a:r>
            <a:r>
              <a:rPr lang="en-US" sz="1200" dirty="0">
                <a:latin typeface="Monaco"/>
                <a:cs typeface="Monaco"/>
              </a:rPr>
              <a:t>(</a:t>
            </a:r>
            <a:r>
              <a:rPr lang="en-US" sz="1200" dirty="0" err="1">
                <a:latin typeface="Monaco"/>
                <a:cs typeface="Monaco"/>
              </a:rPr>
              <a:t>int</a:t>
            </a:r>
            <a:r>
              <a:rPr lang="en-US" sz="1200" dirty="0">
                <a:latin typeface="Monaco"/>
                <a:cs typeface="Monaco"/>
              </a:rPr>
              <a:t>(1e8))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A939DA42-EA23-2143-8DB8-0496242E4DEA}"/>
              </a:ext>
            </a:extLst>
          </p:cNvPr>
          <p:cNvSpPr txBox="1"/>
          <p:nvPr/>
        </p:nvSpPr>
        <p:spPr>
          <a:xfrm>
            <a:off x="2578529" y="4009378"/>
            <a:ext cx="29637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Easily store data in </a:t>
            </a:r>
            <a:r>
              <a:rPr lang="en-US" sz="1600" b="1" dirty="0"/>
              <a:t>HDF5 files</a:t>
            </a:r>
          </a:p>
        </p:txBody>
      </p:sp>
    </p:spTree>
    <p:extLst>
      <p:ext uri="{BB962C8B-B14F-4D97-AF65-F5344CB8AC3E}">
        <p14:creationId xmlns:p14="http://schemas.microsoft.com/office/powerpoint/2010/main" val="3701071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63" grpId="0"/>
      <p:bldP spid="70" grpId="0"/>
      <p:bldP spid="134" grpId="0"/>
      <p:bldP spid="112" grpId="0"/>
      <p:bldP spid="71" grpId="0"/>
      <p:bldP spid="6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Workflow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1986" y="951301"/>
            <a:ext cx="1953613" cy="3505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Planning a Parameter Study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fld id="{E9363232-B873-4F4C-8559-2B7709F52369}" type="slidenum">
              <a:rPr lang="en-US" smtClean="0"/>
              <a:t>2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55825" y="2207637"/>
            <a:ext cx="42726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onaco"/>
                <a:cs typeface="Monaco"/>
              </a:rPr>
              <a:t>concentration_A_0.25/</a:t>
            </a:r>
          </a:p>
          <a:p>
            <a:r>
              <a:rPr lang="en-US" dirty="0">
                <a:latin typeface="Monaco"/>
                <a:cs typeface="Monaco"/>
              </a:rPr>
              <a:t>concentration_A_0.50/</a:t>
            </a:r>
          </a:p>
          <a:p>
            <a:r>
              <a:rPr lang="en-US" dirty="0">
                <a:latin typeface="Monaco"/>
                <a:cs typeface="Monaco"/>
              </a:rPr>
              <a:t>concentration_A_0.75/</a:t>
            </a:r>
          </a:p>
        </p:txBody>
      </p:sp>
    </p:spTree>
    <p:extLst>
      <p:ext uri="{BB962C8B-B14F-4D97-AF65-F5344CB8AC3E}">
        <p14:creationId xmlns:p14="http://schemas.microsoft.com/office/powerpoint/2010/main" val="23536772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workspace.pdf">
            <a:extLst>
              <a:ext uri="{FF2B5EF4-FFF2-40B4-BE49-F238E27FC236}">
                <a16:creationId xmlns:a16="http://schemas.microsoft.com/office/drawing/2014/main" id="{FEE4173F-FE54-413B-8589-5C11CFAC16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623" y="1922419"/>
            <a:ext cx="3107128" cy="2514531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9C3CF352-B516-47D1-88EB-3E6F562FBB74}"/>
              </a:ext>
            </a:extLst>
          </p:cNvPr>
          <p:cNvSpPr/>
          <p:nvPr/>
        </p:nvSpPr>
        <p:spPr>
          <a:xfrm>
            <a:off x="2009265" y="3149986"/>
            <a:ext cx="144352" cy="14435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88CF8D4-3AA0-4710-A94B-2334F19DF42A}"/>
              </a:ext>
            </a:extLst>
          </p:cNvPr>
          <p:cNvSpPr/>
          <p:nvPr/>
        </p:nvSpPr>
        <p:spPr>
          <a:xfrm>
            <a:off x="2392652" y="3543517"/>
            <a:ext cx="144352" cy="14435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6D6D43B-DCE2-43EE-9184-7D7E2729557B}"/>
              </a:ext>
            </a:extLst>
          </p:cNvPr>
          <p:cNvSpPr/>
          <p:nvPr/>
        </p:nvSpPr>
        <p:spPr>
          <a:xfrm>
            <a:off x="2738085" y="2944169"/>
            <a:ext cx="144352" cy="14435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E03B92C-CDF1-459B-BEEA-3E8E81696518}"/>
              </a:ext>
            </a:extLst>
          </p:cNvPr>
          <p:cNvSpPr/>
          <p:nvPr/>
        </p:nvSpPr>
        <p:spPr>
          <a:xfrm>
            <a:off x="2389567" y="3070867"/>
            <a:ext cx="144352" cy="144352"/>
          </a:xfrm>
          <a:prstGeom prst="ellipse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0E3EF90-CDAF-4FB9-B718-AC8E23808250}"/>
              </a:ext>
            </a:extLst>
          </p:cNvPr>
          <p:cNvSpPr/>
          <p:nvPr/>
        </p:nvSpPr>
        <p:spPr>
          <a:xfrm>
            <a:off x="2248300" y="3326987"/>
            <a:ext cx="144352" cy="144352"/>
          </a:xfrm>
          <a:prstGeom prst="ellipse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9510D98-1BBA-4DF1-95D2-ADBAC69A475D}"/>
              </a:ext>
            </a:extLst>
          </p:cNvPr>
          <p:cNvSpPr/>
          <p:nvPr/>
        </p:nvSpPr>
        <p:spPr>
          <a:xfrm>
            <a:off x="2632223" y="3296216"/>
            <a:ext cx="144352" cy="144352"/>
          </a:xfrm>
          <a:prstGeom prst="ellipse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3A3E043-5803-4B50-8D29-C27210BCC913}"/>
              </a:ext>
            </a:extLst>
          </p:cNvPr>
          <p:cNvSpPr/>
          <p:nvPr/>
        </p:nvSpPr>
        <p:spPr>
          <a:xfrm>
            <a:off x="2440261" y="3208277"/>
            <a:ext cx="144352" cy="144352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80A80DF6-73B4-4D9E-ABF3-399FB19EEB87}"/>
              </a:ext>
            </a:extLst>
          </p:cNvPr>
          <p:cNvSpPr/>
          <p:nvPr/>
        </p:nvSpPr>
        <p:spPr>
          <a:xfrm>
            <a:off x="2368084" y="3277788"/>
            <a:ext cx="144352" cy="144352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5BDAD27-5E39-44E5-B1EC-576F27BF3CC1}"/>
              </a:ext>
            </a:extLst>
          </p:cNvPr>
          <p:cNvSpPr/>
          <p:nvPr/>
        </p:nvSpPr>
        <p:spPr>
          <a:xfrm>
            <a:off x="2461742" y="3290534"/>
            <a:ext cx="144352" cy="144352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1F0B04-C0C8-4CD8-9022-947ED28F29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8"/>
            <a:ext cx="8446168" cy="633392"/>
          </a:xfrm>
        </p:spPr>
        <p:txBody>
          <a:bodyPr>
            <a:noAutofit/>
          </a:bodyPr>
          <a:lstStyle/>
          <a:p>
            <a:r>
              <a:rPr lang="en-US" sz="3600" dirty="0"/>
              <a:t>Automated </a:t>
            </a:r>
            <a:r>
              <a:rPr lang="en-US" sz="3600" b="1" dirty="0"/>
              <a:t>Machine Learning</a:t>
            </a:r>
            <a:r>
              <a:rPr lang="en-US" sz="3600" dirty="0"/>
              <a:t> Workflows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C2F04A3-167C-4399-A70F-3C53F6A7395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prioritized exploration in high dimensional spaces</a:t>
            </a:r>
          </a:p>
          <a:p>
            <a:r>
              <a:rPr lang="en-US" dirty="0"/>
              <a:t>distribution across systems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BC5D889-6387-4E71-8983-5327B544B57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7200" y="1429907"/>
            <a:ext cx="3500284" cy="1355368"/>
          </a:xfrm>
        </p:spPr>
        <p:txBody>
          <a:bodyPr/>
          <a:lstStyle/>
          <a:p>
            <a:r>
              <a:rPr lang="en-US" dirty="0">
                <a:effectLst>
                  <a:glow rad="152400">
                    <a:schemeClr val="bg1"/>
                  </a:glow>
                </a:effectLst>
              </a:rPr>
              <a:t>signac data spaces are suited for complex optimization tasks</a:t>
            </a:r>
          </a:p>
          <a:p>
            <a:r>
              <a:rPr lang="en-US" dirty="0">
                <a:effectLst>
                  <a:glow rad="152400">
                    <a:schemeClr val="bg1"/>
                  </a:glow>
                </a:effectLst>
              </a:rPr>
              <a:t>signac-flow adds new jobs from previously learned data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52F6F02-5335-420D-B82C-B397ACB3A57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From </a:t>
            </a:r>
            <a:r>
              <a:rPr lang="en-US" b="1" dirty="0"/>
              <a:t>dynamic </a:t>
            </a:r>
            <a:r>
              <a:rPr lang="en-US" dirty="0"/>
              <a:t>workflows...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A727AA7-E615-4EAF-A244-9653AE7940E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94556" y="1066995"/>
            <a:ext cx="3500438" cy="362911"/>
          </a:xfrm>
        </p:spPr>
        <p:txBody>
          <a:bodyPr>
            <a:normAutofit fontScale="92500"/>
          </a:bodyPr>
          <a:lstStyle/>
          <a:p>
            <a:r>
              <a:rPr lang="en-US" dirty="0"/>
              <a:t>... to distributed, iterative </a:t>
            </a:r>
            <a:r>
              <a:rPr lang="en-US" b="1" dirty="0"/>
              <a:t>exploration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A7CBC9-03CF-4EBF-A8DD-452F538D69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D744AE0-12A7-D04B-B734-98B9D5D7BCFB}" type="slidenum">
              <a:rPr lang="en-US" smtClean="0"/>
              <a:t>20</a:t>
            </a:fld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D2FFC48-69B6-4282-BE28-370BB2F740B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Relational Schema by </a:t>
            </a:r>
            <a:r>
              <a:rPr lang="en-US" dirty="0" err="1"/>
              <a:t>Becris</a:t>
            </a:r>
            <a:r>
              <a:rPr lang="en-US" dirty="0"/>
              <a:t> from the Noun Project</a:t>
            </a:r>
          </a:p>
        </p:txBody>
      </p:sp>
      <p:pic>
        <p:nvPicPr>
          <p:cNvPr id="22" name="Picture 21" descr="noun_Relational Schema_1677714 copy.pdf">
            <a:extLst>
              <a:ext uri="{FF2B5EF4-FFF2-40B4-BE49-F238E27FC236}">
                <a16:creationId xmlns:a16="http://schemas.microsoft.com/office/drawing/2014/main" id="{C6EB73E4-11B9-447B-BFAE-B65076EE81E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6835" y="2565714"/>
            <a:ext cx="1607130" cy="1522546"/>
          </a:xfrm>
          <a:prstGeom prst="rect">
            <a:avLst/>
          </a:prstGeom>
          <a:effectLst/>
        </p:spPr>
      </p:pic>
      <p:sp>
        <p:nvSpPr>
          <p:cNvPr id="4" name="Rectangle 3"/>
          <p:cNvSpPr/>
          <p:nvPr/>
        </p:nvSpPr>
        <p:spPr>
          <a:xfrm>
            <a:off x="4318000" y="1066995"/>
            <a:ext cx="560917" cy="302126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038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5" grpId="0" build="p"/>
      <p:bldP spid="8" grpId="0" build="p"/>
      <p:bldP spid="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60836-7974-5541-96C5-CC1A10E39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Future: </a:t>
            </a:r>
            <a:r>
              <a:rPr lang="en-US" dirty="0" err="1"/>
              <a:t>signac</a:t>
            </a:r>
            <a:r>
              <a:rPr lang="en-US" dirty="0"/>
              <a:t> 2.0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8E8EE1D-0B7A-8147-BC9A-53CDBE55A2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Make </a:t>
            </a:r>
            <a:r>
              <a:rPr lang="en-US" dirty="0" err="1"/>
              <a:t>statepoints</a:t>
            </a:r>
            <a:r>
              <a:rPr lang="en-US" dirty="0"/>
              <a:t> optional</a:t>
            </a:r>
          </a:p>
          <a:p>
            <a:r>
              <a:rPr lang="en-US" dirty="0"/>
              <a:t>Allow iteration over arbitrary folder indexes</a:t>
            </a:r>
          </a:p>
          <a:p>
            <a:r>
              <a:rPr lang="en-US" dirty="0"/>
              <a:t>Optimize for flat project workspaces</a:t>
            </a:r>
          </a:p>
          <a:p>
            <a:r>
              <a:rPr lang="en-US" dirty="0"/>
              <a:t>Unify approach for </a:t>
            </a:r>
            <a:r>
              <a:rPr lang="en-US" dirty="0" err="1"/>
              <a:t>signac</a:t>
            </a:r>
            <a:r>
              <a:rPr lang="en-US" dirty="0"/>
              <a:t> projects and less structured directories</a:t>
            </a: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DBB7340-34AD-7747-B354-840FF50111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D744AE0-12A7-D04B-B734-98B9D5D7BCF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5284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1EE53BF-225E-4640-95BE-2D1CF19B29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/>
          <a:p>
            <a:r>
              <a:rPr lang="en-US" dirty="0"/>
              <a:t>Impact beyond Michigan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15F5A0E-FFF7-468E-BAB1-13022C90290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In use by several research groups across the country, especially in materials science and molecular simulations</a:t>
            </a:r>
          </a:p>
          <a:p>
            <a:pPr lvl="1"/>
            <a:r>
              <a:rPr lang="en-US" dirty="0"/>
              <a:t>Princeton, Vanderbilt, Boise State, Air Force Research Laboratory, ...</a:t>
            </a:r>
          </a:p>
          <a:p>
            <a:r>
              <a:rPr lang="en-US" dirty="0"/>
              <a:t>30,000+ downloads of signac &amp; signac-flow </a:t>
            </a:r>
            <a:r>
              <a:rPr lang="en-US" dirty="0" err="1"/>
              <a:t>conda</a:t>
            </a:r>
            <a:r>
              <a:rPr lang="en-US" dirty="0"/>
              <a:t> packages</a:t>
            </a:r>
          </a:p>
          <a:p>
            <a:r>
              <a:rPr lang="en-US" dirty="0"/>
              <a:t>Actively used on projects with thousands of jobs and terabytes of data</a:t>
            </a:r>
          </a:p>
          <a:p>
            <a:r>
              <a:rPr lang="en-US" dirty="0"/>
              <a:t>signac-flow has built-in support for Flux and XSEDE clusters, and adaptable templates for any SLURM/TORQUE scheduler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3DE321-CC9C-4738-B813-67533C5E25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D744AE0-12A7-D04B-B734-98B9D5D7BCFB}" type="slidenum">
              <a:rPr lang="en-US" smtClean="0"/>
              <a:t>22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B3B5268-D719-4E11-B82A-1997F02A305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341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633392"/>
          </a:xfrm>
        </p:spPr>
        <p:txBody>
          <a:bodyPr>
            <a:noAutofit/>
          </a:bodyPr>
          <a:lstStyle/>
          <a:p>
            <a:r>
              <a:rPr lang="en-US" sz="3200" dirty="0"/>
              <a:t>News, Documentation &amp; Chat Room Support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D744AE0-12A7-D04B-B734-98B9D5D7BCFB}" type="slidenum">
              <a:rPr lang="en-US" smtClean="0"/>
              <a:t>23</a:t>
            </a:fld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-75438" y="885079"/>
            <a:ext cx="3185046" cy="3828465"/>
            <a:chOff x="919730" y="885079"/>
            <a:chExt cx="3185046" cy="3828465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19730" y="1215028"/>
              <a:ext cx="3185046" cy="3498516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1427732" y="885079"/>
              <a:ext cx="216904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spcBef>
                  <a:spcPts val="1080"/>
                </a:spcBef>
              </a:pPr>
              <a:r>
                <a:rPr lang="en-US" dirty="0">
                  <a:hlinkClick r:id="rId4"/>
                </a:rPr>
                <a:t>www.signac.io</a:t>
              </a:r>
              <a:endParaRPr lang="en-US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2707965" y="894148"/>
            <a:ext cx="3333297" cy="3820231"/>
            <a:chOff x="4761088" y="910231"/>
            <a:chExt cx="3333297" cy="3820231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5"/>
            <a:srcRect r="12738"/>
            <a:stretch/>
          </p:blipFill>
          <p:spPr>
            <a:xfrm>
              <a:off x="5122047" y="1254411"/>
              <a:ext cx="2761470" cy="3476051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8" name="Rectangle 7"/>
            <p:cNvSpPr/>
            <p:nvPr/>
          </p:nvSpPr>
          <p:spPr>
            <a:xfrm>
              <a:off x="4761088" y="910231"/>
              <a:ext cx="333329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spcBef>
                  <a:spcPts val="1080"/>
                </a:spcBef>
              </a:pPr>
              <a:r>
                <a:rPr lang="en-US" dirty="0" err="1">
                  <a:hlinkClick r:id="rId6"/>
                </a:rPr>
                <a:t>docs.signac.io</a:t>
              </a:r>
              <a:endParaRPr lang="en-US" dirty="0"/>
            </a:p>
          </p:txBody>
        </p:sp>
      </p:grp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4358" r="5994"/>
          <a:stretch/>
        </p:blipFill>
        <p:spPr>
          <a:xfrm>
            <a:off x="5912640" y="1317291"/>
            <a:ext cx="3042762" cy="27305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" name="Rectangle 12"/>
          <p:cNvSpPr/>
          <p:nvPr/>
        </p:nvSpPr>
        <p:spPr>
          <a:xfrm>
            <a:off x="6041262" y="884221"/>
            <a:ext cx="308849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080"/>
              </a:spcBef>
            </a:pPr>
            <a:r>
              <a:rPr lang="en-US" dirty="0">
                <a:hlinkClick r:id="rId8"/>
              </a:rPr>
              <a:t>https://gitter.im/signac/Lobby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95511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5B3CB9-FF22-ED4F-AAFF-736A2BCE2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Community Building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CBE57A-2C17-4F4C-912D-F938EDFB0D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D744AE0-12A7-D04B-B734-98B9D5D7BCFB}" type="slidenum">
              <a:rPr lang="en-US" smtClean="0"/>
              <a:t>24</a:t>
            </a:fld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0B0A38B-96C3-7C44-A95A-814127D1999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BEA253ED-9361-494F-B4BA-AC09AF1BB6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254" y="3168509"/>
            <a:ext cx="2018508" cy="1345672"/>
          </a:xfrm>
          <a:prstGeom prst="rect">
            <a:avLst/>
          </a:prstGeom>
          <a:effectLst>
            <a:outerShdw blurRad="50800" dist="50800" dir="5400000" sx="101000" sy="101000" algn="ctr" rotWithShape="0">
              <a:srgbClr val="000000">
                <a:alpha val="73000"/>
              </a:srgbClr>
            </a:outerShdw>
          </a:effectLst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339CC51E-AFC3-484A-88D6-56794E92E5FB}"/>
              </a:ext>
            </a:extLst>
          </p:cNvPr>
          <p:cNvGrpSpPr/>
          <p:nvPr/>
        </p:nvGrpSpPr>
        <p:grpSpPr>
          <a:xfrm>
            <a:off x="888459" y="933302"/>
            <a:ext cx="3890512" cy="2809355"/>
            <a:chOff x="3196653" y="1430142"/>
            <a:chExt cx="3230273" cy="2332596"/>
          </a:xfrm>
          <a:effectLst>
            <a:outerShdw blurRad="50800" dist="50800" dir="5400000" sx="101000" sy="101000" algn="ctr" rotWithShape="0">
              <a:srgbClr val="000000">
                <a:alpha val="73000"/>
              </a:srgbClr>
            </a:outerShdw>
          </a:effectLst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5139789-B995-574F-A141-35F06A0CA0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96653" y="1430142"/>
              <a:ext cx="3230273" cy="2332596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979BED4C-9B9F-5247-9BC5-927B8F96CB6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70414" y="1444245"/>
              <a:ext cx="1700100" cy="672955"/>
            </a:xfrm>
            <a:prstGeom prst="rect">
              <a:avLst/>
            </a:prstGeom>
            <a:effectLst>
              <a:glow rad="177800">
                <a:schemeClr val="bg1">
                  <a:alpha val="69000"/>
                </a:schemeClr>
              </a:glow>
            </a:effectLst>
          </p:spPr>
        </p:pic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100F4EA0-CAEE-6F46-939E-F3D1CF4866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03241" y="621017"/>
            <a:ext cx="1403315" cy="1403315"/>
          </a:xfrm>
          <a:prstGeom prst="rect">
            <a:avLst/>
          </a:prstGeom>
          <a:effectLst>
            <a:outerShdw blurRad="50800" dist="50800" dir="5400000" sx="101000" sy="101000" algn="ctr" rotWithShape="0">
              <a:srgbClr val="000000">
                <a:alpha val="73000"/>
              </a:srgbClr>
            </a:outerShdw>
          </a:effectLst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AD8C2B6F-7FEB-374D-AAAA-CC8E2DA8294B}"/>
              </a:ext>
            </a:extLst>
          </p:cNvPr>
          <p:cNvGrpSpPr/>
          <p:nvPr/>
        </p:nvGrpSpPr>
        <p:grpSpPr>
          <a:xfrm>
            <a:off x="3113426" y="2312855"/>
            <a:ext cx="3678155" cy="2082492"/>
            <a:chOff x="3159088" y="2358879"/>
            <a:chExt cx="3678155" cy="2082492"/>
          </a:xfrm>
          <a:effectLst>
            <a:outerShdw blurRad="50800" dist="50800" dir="5400000" sx="101000" sy="101000" algn="ctr" rotWithShape="0">
              <a:srgbClr val="000000">
                <a:alpha val="73000"/>
              </a:srgbClr>
            </a:outerShdw>
          </a:effectLst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C0235D5-B8EC-4849-B1A0-1E0C76ABE32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159088" y="2369344"/>
              <a:ext cx="3678155" cy="2072027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AF926EC5-CACC-7F41-BC2B-35AD622AD9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28979" b="29193"/>
            <a:stretch/>
          </p:blipFill>
          <p:spPr>
            <a:xfrm>
              <a:off x="4933873" y="2358879"/>
              <a:ext cx="1903370" cy="796152"/>
            </a:xfrm>
            <a:prstGeom prst="rect">
              <a:avLst/>
            </a:prstGeom>
          </p:spPr>
        </p:pic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5C955F9E-66CB-B649-ADF6-967BB35E423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03953" y="3128659"/>
            <a:ext cx="1757835" cy="1377451"/>
          </a:xfrm>
          <a:prstGeom prst="rect">
            <a:avLst/>
          </a:prstGeom>
          <a:effectLst>
            <a:outerShdw blurRad="50800" dist="50800" dir="5400000" sx="101000" sy="101000" algn="ctr" rotWithShape="0">
              <a:srgbClr val="000000">
                <a:alpha val="73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35C9B81-A21E-EE45-AF91-7E0727EB3CC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19588" y="1199779"/>
            <a:ext cx="1702667" cy="1999728"/>
          </a:xfrm>
          <a:prstGeom prst="rect">
            <a:avLst/>
          </a:prstGeom>
          <a:effectLst>
            <a:outerShdw blurRad="50800" dist="50800" dir="5400000" sx="101000" sy="101000" algn="ctr" rotWithShape="0">
              <a:srgbClr val="000000">
                <a:alpha val="73000"/>
              </a:srgbClr>
            </a:outerShdw>
          </a:effectLst>
        </p:spPr>
      </p:pic>
      <p:pic>
        <p:nvPicPr>
          <p:cNvPr id="17" name="Picture 16" descr="miccom-logo-backgroung_2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82279" y="72364"/>
            <a:ext cx="1483921" cy="41429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0DBF245-C78D-F64D-85CB-38C2F91758D9}"/>
              </a:ext>
            </a:extLst>
          </p:cNvPr>
          <p:cNvSpPr txBox="1"/>
          <p:nvPr/>
        </p:nvSpPr>
        <p:spPr>
          <a:xfrm>
            <a:off x="884548" y="3503848"/>
            <a:ext cx="715551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783 views</a:t>
            </a:r>
          </a:p>
        </p:txBody>
      </p:sp>
    </p:spTree>
    <p:extLst>
      <p:ext uri="{BB962C8B-B14F-4D97-AF65-F5344CB8AC3E}">
        <p14:creationId xmlns:p14="http://schemas.microsoft.com/office/powerpoint/2010/main" val="11581104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205978"/>
            <a:ext cx="8491323" cy="633392"/>
          </a:xfrm>
        </p:spPr>
        <p:txBody>
          <a:bodyPr>
            <a:noAutofit/>
          </a:bodyPr>
          <a:lstStyle/>
          <a:p>
            <a:r>
              <a:rPr lang="en-US" sz="2600" b="1" dirty="0"/>
              <a:t>Sustainability</a:t>
            </a:r>
            <a:r>
              <a:rPr lang="en-US" sz="2600" dirty="0"/>
              <a:t>: Anchor within the Scientific Python Ecosystem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D744AE0-12A7-D04B-B734-98B9D5D7BCFB}" type="slidenum">
              <a:rPr lang="en-US" smtClean="0"/>
              <a:t>25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285533" y="4496298"/>
            <a:ext cx="7586662" cy="425450"/>
          </a:xfrm>
        </p:spPr>
        <p:txBody>
          <a:bodyPr>
            <a:normAutofit fontScale="47500" lnSpcReduction="20000"/>
          </a:bodyPr>
          <a:lstStyle/>
          <a:p>
            <a:r>
              <a:rPr lang="en-US" dirty="0">
                <a:hlinkClick r:id="rId3"/>
              </a:rPr>
              <a:t>https://numfocus.org/</a:t>
            </a:r>
            <a:endParaRPr lang="en-US" dirty="0"/>
          </a:p>
          <a:p>
            <a:r>
              <a:rPr lang="en-US" dirty="0">
                <a:hlinkClick r:id="rId4"/>
              </a:rPr>
              <a:t>https://commons.wikimedia.org/wiki/File:NumPy_logo.svg</a:t>
            </a:r>
            <a:r>
              <a:rPr lang="en-US" dirty="0"/>
              <a:t> </a:t>
            </a:r>
          </a:p>
          <a:p>
            <a:r>
              <a:rPr lang="en-US" dirty="0">
                <a:hlinkClick r:id="rId5"/>
              </a:rPr>
              <a:t>https://www.fullstackpython.com/scipy-numpy.html</a:t>
            </a:r>
            <a:r>
              <a:rPr lang="en-US" dirty="0"/>
              <a:t> </a:t>
            </a:r>
          </a:p>
          <a:p>
            <a:r>
              <a:rPr lang="en-US" dirty="0">
                <a:hlinkClick r:id="rId6"/>
              </a:rPr>
              <a:t>http://www.howcsharp.com/147/pandas.html</a:t>
            </a:r>
            <a:r>
              <a:rPr lang="en-US" dirty="0"/>
              <a:t> 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417863" y="1272669"/>
            <a:ext cx="5764383" cy="3021748"/>
            <a:chOff x="608806" y="1372452"/>
            <a:chExt cx="5281626" cy="2768682"/>
          </a:xfrm>
        </p:grpSpPr>
        <p:pic>
          <p:nvPicPr>
            <p:cNvPr id="6" name="Picture 5" descr="signac-flow_logo.png"/>
            <p:cNvPicPr>
              <a:picLocks noChangeAspect="1"/>
            </p:cNvPicPr>
            <p:nvPr/>
          </p:nvPicPr>
          <p:blipFill>
            <a:blip r:embed="rId7">
              <a:alphaModFix amt="4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68833" y="1372452"/>
              <a:ext cx="696324" cy="696324"/>
            </a:xfrm>
            <a:prstGeom prst="rect">
              <a:avLst/>
            </a:prstGeom>
          </p:spPr>
        </p:pic>
        <p:pic>
          <p:nvPicPr>
            <p:cNvPr id="7" name="Picture 6" descr="NumFocus_LRG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59363" y="2510517"/>
              <a:ext cx="2115260" cy="705955"/>
            </a:xfrm>
            <a:prstGeom prst="rect">
              <a:avLst/>
            </a:prstGeom>
          </p:spPr>
        </p:pic>
        <p:pic>
          <p:nvPicPr>
            <p:cNvPr id="8" name="Picture 7" descr="signac_logo.pdf"/>
            <p:cNvPicPr>
              <a:picLocks noChangeAspect="1"/>
            </p:cNvPicPr>
            <p:nvPr/>
          </p:nvPicPr>
          <p:blipFill>
            <a:blip r:embed="rId9">
              <a:alphaModFix amt="94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23757" y="1374721"/>
              <a:ext cx="696324" cy="696324"/>
            </a:xfrm>
            <a:prstGeom prst="rect">
              <a:avLst/>
            </a:prstGeom>
          </p:spPr>
        </p:pic>
        <p:pic>
          <p:nvPicPr>
            <p:cNvPr id="10" name="Picture 9" descr="signac-flow_logo.png"/>
            <p:cNvPicPr>
              <a:picLocks noChangeAspect="1"/>
            </p:cNvPicPr>
            <p:nvPr/>
          </p:nvPicPr>
          <p:blipFill>
            <a:blip r:embed="rId7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68833" y="1372452"/>
              <a:ext cx="696324" cy="696324"/>
            </a:xfrm>
            <a:prstGeom prst="rect">
              <a:avLst/>
            </a:prstGeom>
          </p:spPr>
        </p:pic>
        <p:pic>
          <p:nvPicPr>
            <p:cNvPr id="11" name="Picture 10" descr="signac_logo.pdf"/>
            <p:cNvPicPr>
              <a:picLocks noChangeAspect="1"/>
            </p:cNvPicPr>
            <p:nvPr/>
          </p:nvPicPr>
          <p:blipFill>
            <a:blip r:embed="rId9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23757" y="1374721"/>
              <a:ext cx="696324" cy="696324"/>
            </a:xfrm>
            <a:prstGeom prst="rect">
              <a:avLst/>
            </a:prstGeom>
          </p:spPr>
        </p:pic>
        <p:cxnSp>
          <p:nvCxnSpPr>
            <p:cNvPr id="13" name="Straight Arrow Connector 12"/>
            <p:cNvCxnSpPr/>
            <p:nvPr/>
          </p:nvCxnSpPr>
          <p:spPr>
            <a:xfrm rot="5400000">
              <a:off x="4781469" y="2264937"/>
              <a:ext cx="257301" cy="137012"/>
            </a:xfrm>
            <a:prstGeom prst="straightConnector1">
              <a:avLst/>
            </a:prstGeom>
            <a:ln>
              <a:solidFill>
                <a:schemeClr val="accent2"/>
              </a:solidFill>
              <a:headEnd type="none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 rot="5400000">
              <a:off x="3388344" y="2341897"/>
              <a:ext cx="257301" cy="0"/>
            </a:xfrm>
            <a:prstGeom prst="straightConnector1">
              <a:avLst/>
            </a:prstGeom>
            <a:ln>
              <a:solidFill>
                <a:schemeClr val="accent2"/>
              </a:solidFill>
              <a:headEnd type="none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/>
            <p:nvPr/>
          </p:nvCxnSpPr>
          <p:spPr>
            <a:xfrm rot="5400000" flipV="1">
              <a:off x="2011775" y="2273669"/>
              <a:ext cx="257301" cy="137012"/>
            </a:xfrm>
            <a:prstGeom prst="straightConnector1">
              <a:avLst/>
            </a:prstGeom>
            <a:ln>
              <a:solidFill>
                <a:schemeClr val="accent2"/>
              </a:solidFill>
              <a:headEnd type="none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4" name="Picture 23" descr="NumPy_logo.pdf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8806" y="2885521"/>
              <a:ext cx="1686405" cy="668034"/>
            </a:xfrm>
            <a:prstGeom prst="rect">
              <a:avLst/>
            </a:prstGeom>
          </p:spPr>
        </p:pic>
        <p:pic>
          <p:nvPicPr>
            <p:cNvPr id="25" name="Picture 24" descr="scipy.png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7588" y="3482053"/>
              <a:ext cx="1658811" cy="659081"/>
            </a:xfrm>
            <a:prstGeom prst="rect">
              <a:avLst/>
            </a:prstGeom>
          </p:spPr>
        </p:pic>
        <p:pic>
          <p:nvPicPr>
            <p:cNvPr id="26" name="Picture 25" descr="pandas-300x300.jpg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05878" y="2856342"/>
              <a:ext cx="884554" cy="884554"/>
            </a:xfrm>
            <a:prstGeom prst="rect">
              <a:avLst/>
            </a:prstGeom>
          </p:spPr>
        </p:pic>
        <p:pic>
          <p:nvPicPr>
            <p:cNvPr id="45" name="Picture 44" descr="signac_dashboard_logo.pdf"/>
            <p:cNvPicPr>
              <a:picLocks noChangeAspect="1"/>
            </p:cNvPicPr>
            <p:nvPr/>
          </p:nvPicPr>
          <p:blipFill>
            <a:blip r:embed="rId13">
              <a:alphaModFix amt="14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13909" y="1372452"/>
              <a:ext cx="696324" cy="696324"/>
            </a:xfrm>
            <a:prstGeom prst="rect">
              <a:avLst/>
            </a:prstGeom>
          </p:spPr>
        </p:pic>
        <p:pic>
          <p:nvPicPr>
            <p:cNvPr id="46" name="Picture 45" descr="signac_dashboard_logo.pdf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13909" y="1372452"/>
              <a:ext cx="696324" cy="696324"/>
            </a:xfrm>
            <a:prstGeom prst="rect">
              <a:avLst/>
            </a:prstGeom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BA4AB82-7D14-1840-A775-EBA6FB0F16FE}"/>
              </a:ext>
            </a:extLst>
          </p:cNvPr>
          <p:cNvGrpSpPr/>
          <p:nvPr/>
        </p:nvGrpSpPr>
        <p:grpSpPr>
          <a:xfrm>
            <a:off x="6058985" y="1474736"/>
            <a:ext cx="2889538" cy="1412704"/>
            <a:chOff x="6058985" y="1628648"/>
            <a:chExt cx="2889538" cy="1412704"/>
          </a:xfrm>
        </p:grpSpPr>
        <p:sp>
          <p:nvSpPr>
            <p:cNvPr id="21" name="Text Placeholder 5">
              <a:extLst>
                <a:ext uri="{FF2B5EF4-FFF2-40B4-BE49-F238E27FC236}">
                  <a16:creationId xmlns:a16="http://schemas.microsoft.com/office/drawing/2014/main" id="{AC6CE98C-9748-224B-ACD7-8759B1B5265A}"/>
                </a:ext>
              </a:extLst>
            </p:cNvPr>
            <p:cNvSpPr txBox="1">
              <a:spLocks/>
            </p:cNvSpPr>
            <p:nvPr/>
          </p:nvSpPr>
          <p:spPr>
            <a:xfrm>
              <a:off x="6404715" y="1628648"/>
              <a:ext cx="2543808" cy="1412704"/>
            </a:xfrm>
            <a:prstGeom prst="rect">
              <a:avLst/>
            </a:prstGeom>
          </p:spPr>
          <p:txBody>
            <a:bodyPr/>
            <a:lstStyle>
              <a:lvl1pPr marL="342900" indent="-342900" algn="l" defTabSz="457200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ＭＳ Ｐゴシック" charset="0"/>
                  <a:cs typeface="ＭＳ Ｐゴシック" charset="0"/>
                </a:defRPr>
              </a:lvl1pPr>
              <a:lvl2pPr marL="742950" indent="-285750" algn="l" defTabSz="457200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800" kern="1200">
                  <a:solidFill>
                    <a:schemeClr val="tx1"/>
                  </a:solidFill>
                  <a:latin typeface="+mn-lt"/>
                  <a:ea typeface="ＭＳ Ｐゴシック" charset="0"/>
                  <a:cs typeface="+mn-cs"/>
                </a:defRPr>
              </a:lvl2pPr>
              <a:lvl3pPr marL="1143000" indent="-228600" algn="l" defTabSz="457200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ＭＳ Ｐゴシック" charset="0"/>
                  <a:cs typeface="+mn-cs"/>
                </a:defRPr>
              </a:lvl3pPr>
              <a:lvl4pPr marL="1600200" indent="-228600" algn="l" defTabSz="457200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400" kern="1200">
                  <a:solidFill>
                    <a:schemeClr val="tx1"/>
                  </a:solidFill>
                  <a:latin typeface="+mn-lt"/>
                  <a:ea typeface="ＭＳ Ｐゴシック" charset="0"/>
                  <a:cs typeface="+mn-cs"/>
                </a:defRPr>
              </a:lvl4pPr>
              <a:lvl5pPr marL="2057400" indent="-228600" algn="l" defTabSz="457200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1200" kern="1200">
                  <a:solidFill>
                    <a:schemeClr val="tx1"/>
                  </a:solidFill>
                  <a:latin typeface="+mn-lt"/>
                  <a:ea typeface="ＭＳ Ｐゴシック" charset="0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800" dirty="0"/>
                <a:t>Open-source</a:t>
              </a:r>
            </a:p>
            <a:p>
              <a:pPr marL="0" indent="0">
                <a:buNone/>
              </a:pPr>
              <a:r>
                <a:rPr lang="en-US" sz="1800" dirty="0"/>
                <a:t>Adopt Code of Conduct</a:t>
              </a:r>
            </a:p>
            <a:p>
              <a:pPr marL="0" indent="0">
                <a:buNone/>
              </a:pPr>
              <a:r>
                <a:rPr lang="en-US" sz="1800" dirty="0"/>
                <a:t>Large, active community</a:t>
              </a:r>
            </a:p>
            <a:p>
              <a:pPr marL="0" indent="0">
                <a:buNone/>
              </a:pPr>
              <a:r>
                <a:rPr lang="en-US" sz="1800" dirty="0"/>
                <a:t>Distributed leadership</a:t>
              </a: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B1CCCC3E-3595-314E-BD73-95E9818A8687}"/>
                </a:ext>
              </a:extLst>
            </p:cNvPr>
            <p:cNvGrpSpPr/>
            <p:nvPr/>
          </p:nvGrpSpPr>
          <p:grpSpPr>
            <a:xfrm>
              <a:off x="6058985" y="1659339"/>
              <a:ext cx="454666" cy="1315484"/>
              <a:chOff x="6037971" y="1200502"/>
              <a:chExt cx="454666" cy="1315484"/>
            </a:xfrm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2F04FA39-B7A2-2B49-A283-833B4738EA3A}"/>
                  </a:ext>
                </a:extLst>
              </p:cNvPr>
              <p:cNvGrpSpPr/>
              <p:nvPr/>
            </p:nvGrpSpPr>
            <p:grpSpPr>
              <a:xfrm>
                <a:off x="6037971" y="1200502"/>
                <a:ext cx="452848" cy="335801"/>
                <a:chOff x="6479581" y="3569382"/>
                <a:chExt cx="452848" cy="335801"/>
              </a:xfrm>
            </p:grpSpPr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34914946-A376-DF4D-81D6-FD1F41E12E62}"/>
                    </a:ext>
                  </a:extLst>
                </p:cNvPr>
                <p:cNvSpPr txBox="1"/>
                <p:nvPr/>
              </p:nvSpPr>
              <p:spPr>
                <a:xfrm>
                  <a:off x="6479581" y="3597406"/>
                  <a:ext cx="452848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🔲 </a:t>
                  </a:r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CF34674D-B10B-854D-BFA0-48C253619701}"/>
                    </a:ext>
                  </a:extLst>
                </p:cNvPr>
                <p:cNvSpPr txBox="1"/>
                <p:nvPr/>
              </p:nvSpPr>
              <p:spPr>
                <a:xfrm>
                  <a:off x="6517760" y="3569382"/>
                  <a:ext cx="30755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✓</a:t>
                  </a:r>
                </a:p>
              </p:txBody>
            </p:sp>
          </p:grp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5492A92-A6C9-5249-9A05-7A53A501609C}"/>
                  </a:ext>
                </a:extLst>
              </p:cNvPr>
              <p:cNvSpPr txBox="1"/>
              <p:nvPr/>
            </p:nvSpPr>
            <p:spPr>
              <a:xfrm>
                <a:off x="6037971" y="1554660"/>
                <a:ext cx="34572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🔲 </a:t>
                </a:r>
              </a:p>
            </p:txBody>
          </p: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EF6E3072-C3E9-F142-9106-35230150187E}"/>
                  </a:ext>
                </a:extLst>
              </p:cNvPr>
              <p:cNvGrpSpPr/>
              <p:nvPr/>
            </p:nvGrpSpPr>
            <p:grpSpPr>
              <a:xfrm>
                <a:off x="6039789" y="1854051"/>
                <a:ext cx="452848" cy="335801"/>
                <a:chOff x="6479581" y="3569382"/>
                <a:chExt cx="452848" cy="335801"/>
              </a:xfrm>
            </p:grpSpPr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1EDFF14E-181A-CD41-96CA-CFF9B29C70DC}"/>
                    </a:ext>
                  </a:extLst>
                </p:cNvPr>
                <p:cNvSpPr txBox="1"/>
                <p:nvPr/>
              </p:nvSpPr>
              <p:spPr>
                <a:xfrm>
                  <a:off x="6479581" y="3597406"/>
                  <a:ext cx="452848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🔲 </a:t>
                  </a:r>
                </a:p>
              </p:txBody>
            </p:sp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CAB8262E-88CF-F340-88B0-5E38F37B3B8C}"/>
                    </a:ext>
                  </a:extLst>
                </p:cNvPr>
                <p:cNvSpPr txBox="1"/>
                <p:nvPr/>
              </p:nvSpPr>
              <p:spPr>
                <a:xfrm>
                  <a:off x="6517760" y="3569382"/>
                  <a:ext cx="30755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✓</a:t>
                  </a:r>
                </a:p>
              </p:txBody>
            </p:sp>
          </p:grp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98CA295-C0A4-774D-ABEF-CF8F029BA4FF}"/>
                  </a:ext>
                </a:extLst>
              </p:cNvPr>
              <p:cNvSpPr txBox="1"/>
              <p:nvPr/>
            </p:nvSpPr>
            <p:spPr>
              <a:xfrm>
                <a:off x="6039789" y="2208209"/>
                <a:ext cx="34572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🔲 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88945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4650179" y="3544271"/>
            <a:ext cx="4120944" cy="910817"/>
            <a:chOff x="4100420" y="3455732"/>
            <a:chExt cx="4740492" cy="1047750"/>
          </a:xfrm>
        </p:grpSpPr>
        <p:pic>
          <p:nvPicPr>
            <p:cNvPr id="8" name="Picture 7" descr="miccom-logo-backgroung_2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100420" y="3455732"/>
              <a:ext cx="3752850" cy="1047750"/>
            </a:xfrm>
            <a:prstGeom prst="rect">
              <a:avLst/>
            </a:prstGeom>
          </p:spPr>
        </p:pic>
        <p:pic>
          <p:nvPicPr>
            <p:cNvPr id="9" name="Picture 8" descr="nsf4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889601" y="3552171"/>
              <a:ext cx="951311" cy="951311"/>
            </a:xfrm>
            <a:prstGeom prst="rect">
              <a:avLst/>
            </a:prstGeom>
          </p:spPr>
        </p:pic>
      </p:grpSp>
      <p:sp>
        <p:nvSpPr>
          <p:cNvPr id="4" name="Rectangle 3"/>
          <p:cNvSpPr/>
          <p:nvPr/>
        </p:nvSpPr>
        <p:spPr>
          <a:xfrm>
            <a:off x="457200" y="1170293"/>
            <a:ext cx="3748868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Signac is a product of The Glotzer Group at the University of Michigan. Development and deployment supported by UM and </a:t>
            </a:r>
            <a:r>
              <a:rPr lang="en-US" sz="1400" dirty="0" err="1"/>
              <a:t>MICCoM</a:t>
            </a:r>
            <a:r>
              <a:rPr lang="en-US" sz="1400" dirty="0"/>
              <a:t>, as part of the Computational Materials Sciences Program funded by the U.S. Department of Energy, Office of Science, Basic Energy Sciences, Materials Sciences and Engineering Division, under Subcontract No. 6F-30844. Project conceptualization and early implementation supported by the National Science Foundation, Award # DMR 1409620.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685647"/>
            <a:ext cx="374886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u="sng" dirty="0" err="1">
                <a:solidFill>
                  <a:schemeClr val="accent1"/>
                </a:solidFill>
              </a:rPr>
              <a:t>www.signac.io</a:t>
            </a:r>
            <a:endParaRPr lang="en-US" sz="4400" u="sng" dirty="0">
              <a:solidFill>
                <a:schemeClr val="accent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50181" y="1186088"/>
            <a:ext cx="4036621" cy="2283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9773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655825" y="2207637"/>
            <a:ext cx="42726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Monaco"/>
                <a:cs typeface="Monaco"/>
              </a:rPr>
              <a:t>concentration_A</a:t>
            </a:r>
            <a:r>
              <a:rPr lang="en-US" dirty="0">
                <a:latin typeface="Monaco"/>
                <a:cs typeface="Monaco"/>
              </a:rPr>
              <a:t>/0.25</a:t>
            </a:r>
          </a:p>
          <a:p>
            <a:r>
              <a:rPr lang="en-US" dirty="0" err="1">
                <a:latin typeface="Monaco"/>
                <a:cs typeface="Monaco"/>
              </a:rPr>
              <a:t>concentration_A</a:t>
            </a:r>
            <a:r>
              <a:rPr lang="en-US" dirty="0">
                <a:latin typeface="Monaco"/>
                <a:cs typeface="Monaco"/>
              </a:rPr>
              <a:t>/0.50</a:t>
            </a:r>
          </a:p>
          <a:p>
            <a:r>
              <a:rPr lang="en-US" dirty="0" err="1">
                <a:latin typeface="Monaco"/>
                <a:cs typeface="Monaco"/>
              </a:rPr>
              <a:t>concentration_A</a:t>
            </a:r>
            <a:r>
              <a:rPr lang="en-US" dirty="0">
                <a:latin typeface="Monaco"/>
                <a:cs typeface="Monaco"/>
              </a:rPr>
              <a:t>/0.75</a:t>
            </a:r>
          </a:p>
        </p:txBody>
      </p:sp>
      <p:pic>
        <p:nvPicPr>
          <p:cNvPr id="19" name="Picture 18" descr="Workflow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1986" y="951301"/>
            <a:ext cx="1953613" cy="3505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Planning a Parameter Study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fld id="{E9363232-B873-4F4C-8559-2B7709F52369}" type="slidenum">
              <a:rPr lang="en-US" smtClean="0"/>
              <a:t>3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3001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55825" y="2207637"/>
            <a:ext cx="42726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Monaco"/>
                <a:cs typeface="Monaco"/>
              </a:rPr>
              <a:t>conc_A</a:t>
            </a:r>
            <a:r>
              <a:rPr lang="en-US" dirty="0">
                <a:latin typeface="Monaco"/>
                <a:cs typeface="Monaco"/>
              </a:rPr>
              <a:t>/0.25</a:t>
            </a:r>
          </a:p>
          <a:p>
            <a:r>
              <a:rPr lang="en-US" dirty="0" err="1">
                <a:latin typeface="Monaco"/>
                <a:cs typeface="Monaco"/>
              </a:rPr>
              <a:t>conc_A</a:t>
            </a:r>
            <a:r>
              <a:rPr lang="en-US" dirty="0">
                <a:latin typeface="Monaco"/>
                <a:cs typeface="Monaco"/>
              </a:rPr>
              <a:t>/0.50</a:t>
            </a:r>
          </a:p>
          <a:p>
            <a:r>
              <a:rPr lang="en-US" dirty="0" err="1">
                <a:latin typeface="Monaco"/>
                <a:cs typeface="Monaco"/>
              </a:rPr>
              <a:t>conc_A</a:t>
            </a:r>
            <a:r>
              <a:rPr lang="en-US" dirty="0">
                <a:latin typeface="Monaco"/>
                <a:cs typeface="Monaco"/>
              </a:rPr>
              <a:t>/0.75</a:t>
            </a:r>
          </a:p>
        </p:txBody>
      </p:sp>
      <p:pic>
        <p:nvPicPr>
          <p:cNvPr id="19" name="Picture 18" descr="Workflow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1986" y="951301"/>
            <a:ext cx="1953613" cy="3505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Planning a Parameter Study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fld id="{E9363232-B873-4F4C-8559-2B7709F52369}" type="slidenum">
              <a:rPr lang="en-US" smtClean="0"/>
              <a:t>4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3008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Workflow2.pdf">
            <a:extLst>
              <a:ext uri="{FF2B5EF4-FFF2-40B4-BE49-F238E27FC236}">
                <a16:creationId xmlns:a16="http://schemas.microsoft.com/office/drawing/2014/main" id="{EBABEB98-C705-4C84-A157-31BAAAFD56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1971" y="951301"/>
            <a:ext cx="2592048" cy="35052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55825" y="2207641"/>
            <a:ext cx="42726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Monaco"/>
                <a:cs typeface="Monaco"/>
              </a:rPr>
              <a:t>conc_A</a:t>
            </a:r>
            <a:r>
              <a:rPr lang="en-US" dirty="0">
                <a:latin typeface="Monaco"/>
                <a:cs typeface="Monaco"/>
              </a:rPr>
              <a:t>/0.25/temp_08</a:t>
            </a:r>
          </a:p>
          <a:p>
            <a:r>
              <a:rPr lang="en-US" dirty="0" err="1">
                <a:latin typeface="Monaco"/>
                <a:cs typeface="Monaco"/>
              </a:rPr>
              <a:t>conc_A</a:t>
            </a:r>
            <a:r>
              <a:rPr lang="en-US" dirty="0">
                <a:latin typeface="Monaco"/>
                <a:cs typeface="Monaco"/>
              </a:rPr>
              <a:t>/0.25/temp_1</a:t>
            </a:r>
          </a:p>
          <a:p>
            <a:r>
              <a:rPr lang="en-US" dirty="0" err="1">
                <a:latin typeface="Monaco"/>
                <a:cs typeface="Monaco"/>
              </a:rPr>
              <a:t>conc_A</a:t>
            </a:r>
            <a:r>
              <a:rPr lang="en-US" dirty="0">
                <a:latin typeface="Monaco"/>
                <a:cs typeface="Monaco"/>
              </a:rPr>
              <a:t>/0.50</a:t>
            </a:r>
          </a:p>
          <a:p>
            <a:r>
              <a:rPr lang="en-US" dirty="0" err="1">
                <a:latin typeface="Monaco"/>
                <a:cs typeface="Monaco"/>
              </a:rPr>
              <a:t>conc_A</a:t>
            </a:r>
            <a:r>
              <a:rPr lang="en-US" dirty="0">
                <a:latin typeface="Monaco"/>
                <a:cs typeface="Monaco"/>
              </a:rPr>
              <a:t>/0.75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Planning a Parameter Study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fld id="{E9363232-B873-4F4C-8559-2B7709F52369}" type="slidenum">
              <a:rPr lang="en-US" smtClean="0"/>
              <a:t>5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3553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Workflow2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1971" y="951301"/>
            <a:ext cx="2592048" cy="35052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55825" y="2207641"/>
            <a:ext cx="42726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onaco"/>
                <a:cs typeface="Monaco"/>
              </a:rPr>
              <a:t>temp_08/</a:t>
            </a:r>
            <a:r>
              <a:rPr lang="en-US" dirty="0" err="1">
                <a:latin typeface="Monaco"/>
                <a:cs typeface="Monaco"/>
              </a:rPr>
              <a:t>conc_A</a:t>
            </a:r>
            <a:r>
              <a:rPr lang="en-US" dirty="0">
                <a:latin typeface="Monaco"/>
                <a:cs typeface="Monaco"/>
              </a:rPr>
              <a:t>/0.25</a:t>
            </a:r>
          </a:p>
          <a:p>
            <a:r>
              <a:rPr lang="en-US" dirty="0">
                <a:latin typeface="Monaco"/>
                <a:cs typeface="Monaco"/>
              </a:rPr>
              <a:t>temp_08/</a:t>
            </a:r>
            <a:r>
              <a:rPr lang="en-US" dirty="0" err="1">
                <a:latin typeface="Monaco"/>
                <a:cs typeface="Monaco"/>
              </a:rPr>
              <a:t>conc_A</a:t>
            </a:r>
            <a:r>
              <a:rPr lang="en-US" dirty="0">
                <a:latin typeface="Monaco"/>
                <a:cs typeface="Monaco"/>
              </a:rPr>
              <a:t>/0.50</a:t>
            </a:r>
          </a:p>
          <a:p>
            <a:r>
              <a:rPr lang="en-US" dirty="0">
                <a:latin typeface="Monaco"/>
                <a:cs typeface="Monaco"/>
              </a:rPr>
              <a:t>temp_08/</a:t>
            </a:r>
            <a:r>
              <a:rPr lang="en-US" dirty="0" err="1">
                <a:latin typeface="Monaco"/>
                <a:cs typeface="Monaco"/>
              </a:rPr>
              <a:t>conc_A</a:t>
            </a:r>
            <a:r>
              <a:rPr lang="en-US" dirty="0">
                <a:latin typeface="Monaco"/>
                <a:cs typeface="Monaco"/>
              </a:rPr>
              <a:t>/0.75</a:t>
            </a:r>
          </a:p>
          <a:p>
            <a:r>
              <a:rPr lang="en-US" dirty="0">
                <a:latin typeface="Monaco"/>
                <a:cs typeface="Monaco"/>
              </a:rPr>
              <a:t>temp_1/</a:t>
            </a:r>
            <a:r>
              <a:rPr lang="en-US" dirty="0" err="1">
                <a:latin typeface="Monaco"/>
                <a:cs typeface="Monaco"/>
              </a:rPr>
              <a:t>conc_A</a:t>
            </a:r>
            <a:r>
              <a:rPr lang="en-US" dirty="0">
                <a:latin typeface="Monaco"/>
                <a:cs typeface="Monaco"/>
              </a:rPr>
              <a:t>/0.25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Planning a Parameter Study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fld id="{E9363232-B873-4F4C-8559-2B7709F52369}" type="slidenum">
              <a:rPr lang="en-US" smtClean="0"/>
              <a:t>6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2934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Workflow3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6923" y="951301"/>
            <a:ext cx="3307096" cy="35052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55825" y="2207641"/>
            <a:ext cx="42726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onaco"/>
                <a:cs typeface="Monaco"/>
              </a:rPr>
              <a:t>temp_08/</a:t>
            </a:r>
            <a:r>
              <a:rPr lang="en-US" dirty="0" err="1">
                <a:latin typeface="Monaco"/>
                <a:cs typeface="Monaco"/>
              </a:rPr>
              <a:t>conc_A</a:t>
            </a:r>
            <a:r>
              <a:rPr lang="en-US" dirty="0">
                <a:latin typeface="Monaco"/>
                <a:cs typeface="Monaco"/>
              </a:rPr>
              <a:t>/25/</a:t>
            </a:r>
            <a:r>
              <a:rPr lang="en-US" dirty="0" err="1">
                <a:latin typeface="Monaco"/>
                <a:cs typeface="Monaco"/>
              </a:rPr>
              <a:t>conc_B</a:t>
            </a:r>
            <a:r>
              <a:rPr lang="en-US" dirty="0">
                <a:latin typeface="Monaco"/>
                <a:cs typeface="Monaco"/>
              </a:rPr>
              <a:t>/05</a:t>
            </a:r>
          </a:p>
          <a:p>
            <a:r>
              <a:rPr lang="en-US" dirty="0">
                <a:latin typeface="Monaco"/>
                <a:cs typeface="Monaco"/>
              </a:rPr>
              <a:t>temp_08/</a:t>
            </a:r>
            <a:r>
              <a:rPr lang="en-US" dirty="0" err="1">
                <a:latin typeface="Monaco"/>
                <a:cs typeface="Monaco"/>
              </a:rPr>
              <a:t>conc_A</a:t>
            </a:r>
            <a:r>
              <a:rPr lang="en-US" dirty="0">
                <a:latin typeface="Monaco"/>
                <a:cs typeface="Monaco"/>
              </a:rPr>
              <a:t>/50</a:t>
            </a:r>
          </a:p>
          <a:p>
            <a:r>
              <a:rPr lang="en-US" dirty="0">
                <a:latin typeface="Monaco"/>
                <a:cs typeface="Monaco"/>
              </a:rPr>
              <a:t>temp_08/</a:t>
            </a:r>
            <a:r>
              <a:rPr lang="en-US" dirty="0" err="1">
                <a:latin typeface="Monaco"/>
                <a:cs typeface="Monaco"/>
              </a:rPr>
              <a:t>conc_A</a:t>
            </a:r>
            <a:r>
              <a:rPr lang="en-US" dirty="0">
                <a:latin typeface="Monaco"/>
                <a:cs typeface="Monaco"/>
              </a:rPr>
              <a:t>/75</a:t>
            </a:r>
          </a:p>
          <a:p>
            <a:r>
              <a:rPr lang="en-US" dirty="0">
                <a:latin typeface="Monaco"/>
                <a:cs typeface="Monaco"/>
              </a:rPr>
              <a:t>temp_1/</a:t>
            </a:r>
            <a:r>
              <a:rPr lang="en-US" dirty="0" err="1">
                <a:latin typeface="Monaco"/>
                <a:cs typeface="Monaco"/>
              </a:rPr>
              <a:t>conc_A</a:t>
            </a:r>
            <a:r>
              <a:rPr lang="en-US" dirty="0">
                <a:latin typeface="Monaco"/>
                <a:cs typeface="Monaco"/>
              </a:rPr>
              <a:t>/25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Planning a Parameter Study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fld id="{E9363232-B873-4F4C-8559-2B7709F52369}" type="slidenum">
              <a:rPr lang="en-US" smtClean="0"/>
              <a:t>7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485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Workflow3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6923" y="951301"/>
            <a:ext cx="3307096" cy="3505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Planning a Parameter Study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fld id="{E9363232-B873-4F4C-8559-2B7709F52369}" type="slidenum">
              <a:rPr lang="en-US" smtClean="0"/>
              <a:t>8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6" name="Picture 25" descr="script6.pdf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091" b="57531"/>
          <a:stretch/>
        </p:blipFill>
        <p:spPr>
          <a:xfrm>
            <a:off x="576405" y="1223570"/>
            <a:ext cx="3307096" cy="2791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2790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/>
              <a:t>signac</a:t>
            </a:r>
            <a:r>
              <a:rPr lang="en-US" dirty="0"/>
              <a:t> Framework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363232-B873-4F4C-8559-2B7709F52369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Simple data and workflow management with the </a:t>
            </a:r>
            <a:r>
              <a:rPr lang="en-US" dirty="0" err="1"/>
              <a:t>signac</a:t>
            </a:r>
            <a:r>
              <a:rPr lang="en-US" dirty="0"/>
              <a:t> framework, JCMS 146, 220-229, (2018)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056" y="1267209"/>
            <a:ext cx="2593725" cy="259372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381819" y="1303035"/>
            <a:ext cx="530498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A lightweight, application-agnostic </a:t>
            </a:r>
            <a:r>
              <a:rPr lang="en-US" sz="2400" b="1" u="sng" dirty="0"/>
              <a:t>software framework</a:t>
            </a:r>
            <a:r>
              <a:rPr lang="en-US" sz="2400" b="1" dirty="0"/>
              <a:t> that unobtrusively helps users manage and scale file-based workflows, facilitating data reuse, sharing, and reproducibility.</a:t>
            </a:r>
          </a:p>
        </p:txBody>
      </p:sp>
      <p:sp>
        <p:nvSpPr>
          <p:cNvPr id="20" name="Rectangle 19"/>
          <p:cNvSpPr/>
          <p:nvPr/>
        </p:nvSpPr>
        <p:spPr>
          <a:xfrm>
            <a:off x="3263992" y="3983485"/>
            <a:ext cx="2616021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u="sng" dirty="0">
                <a:solidFill>
                  <a:srgbClr val="4F81BD"/>
                </a:solidFill>
                <a:hlinkClick r:id="rId4"/>
              </a:rPr>
              <a:t>www.signac.io</a:t>
            </a:r>
            <a:endParaRPr lang="en-US" sz="3200" u="sng" dirty="0">
              <a:solidFill>
                <a:srgbClr val="4F81BD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381818" y="3358440"/>
            <a:ext cx="5762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Python 2/3  |  open source BSD-3 | install with pip or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conda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4880944"/>
      </p:ext>
    </p:extLst>
  </p:cSld>
  <p:clrMapOvr>
    <a:masterClrMapping/>
  </p:clrMapOvr>
</p:sld>
</file>

<file path=ppt/theme/theme1.xml><?xml version="1.0" encoding="utf-8"?>
<a:theme xmlns:a="http://schemas.openxmlformats.org/drawingml/2006/main" name="GlotzerTheme 16-9">
  <a:themeElements>
    <a:clrScheme name="Custom 1">
      <a:dk1>
        <a:sysClr val="windowText" lastClr="000000"/>
      </a:dk1>
      <a:lt1>
        <a:sysClr val="window" lastClr="FFFFFF"/>
      </a:lt1>
      <a:dk2>
        <a:srgbClr val="011E39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EC40E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GlotzerTheme 16-9.potx</Template>
  <TotalTime>7086</TotalTime>
  <Words>2011</Words>
  <Application>Microsoft Macintosh PowerPoint</Application>
  <PresentationFormat>On-screen Show (16:9)</PresentationFormat>
  <Paragraphs>245</Paragraphs>
  <Slides>26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Arial</vt:lpstr>
      <vt:lpstr>Calibri</vt:lpstr>
      <vt:lpstr>Monaco</vt:lpstr>
      <vt:lpstr>Palatino</vt:lpstr>
      <vt:lpstr>GlotzerTheme 16-9</vt:lpstr>
      <vt:lpstr>Data and Workflow Management with the signac Framework</vt:lpstr>
      <vt:lpstr>Planning a Parameter Study</vt:lpstr>
      <vt:lpstr>Planning a Parameter Study</vt:lpstr>
      <vt:lpstr>Planning a Parameter Study</vt:lpstr>
      <vt:lpstr>Planning a Parameter Study</vt:lpstr>
      <vt:lpstr>Planning a Parameter Study</vt:lpstr>
      <vt:lpstr>Planning a Parameter Study</vt:lpstr>
      <vt:lpstr>Planning a Parameter Study</vt:lpstr>
      <vt:lpstr>The signac Framework</vt:lpstr>
      <vt:lpstr>Signac integrates easily within your software stack</vt:lpstr>
      <vt:lpstr>Data (signac) and Workflow (signac-flow) Management</vt:lpstr>
      <vt:lpstr>Data (signac) and Workflow (signac-flow) Management</vt:lpstr>
      <vt:lpstr>Data (signac) and Workflow (signac-flow) Management</vt:lpstr>
      <vt:lpstr>Data (signac) and Workflow (signac-flow) Management</vt:lpstr>
      <vt:lpstr>Top 6 Features Released in Last 12 Months</vt:lpstr>
      <vt:lpstr>Working with Jobs and Projects</vt:lpstr>
      <vt:lpstr>Working with FlowProjects</vt:lpstr>
      <vt:lpstr>LIVE DEMO</vt:lpstr>
      <vt:lpstr>Latest Development</vt:lpstr>
      <vt:lpstr>Automated Machine Learning Workflows</vt:lpstr>
      <vt:lpstr>The Future: signac 2.0</vt:lpstr>
      <vt:lpstr>Impact beyond Michigan</vt:lpstr>
      <vt:lpstr>News, Documentation &amp; Chat Room Support</vt:lpstr>
      <vt:lpstr>Community Building</vt:lpstr>
      <vt:lpstr>Sustainability: Anchor within the Scientific Python Ecosystem</vt:lpstr>
      <vt:lpstr>Thank you!</vt:lpstr>
    </vt:vector>
  </TitlesOfParts>
  <Manager/>
  <Company>University of Michigan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Chemical Engineering</dc:creator>
  <cp:keywords/>
  <dc:description/>
  <cp:lastModifiedBy>Microsoft Office User</cp:lastModifiedBy>
  <cp:revision>155</cp:revision>
  <cp:lastPrinted>2014-02-27T18:58:39Z</cp:lastPrinted>
  <dcterms:created xsi:type="dcterms:W3CDTF">2014-02-26T20:05:02Z</dcterms:created>
  <dcterms:modified xsi:type="dcterms:W3CDTF">2019-01-17T04:17:34Z</dcterms:modified>
  <cp:category/>
</cp:coreProperties>
</file>